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72" r:id="rId4"/>
    <p:sldId id="273" r:id="rId5"/>
    <p:sldId id="282" r:id="rId6"/>
    <p:sldId id="271" r:id="rId7"/>
    <p:sldId id="274" r:id="rId8"/>
    <p:sldId id="283" r:id="rId9"/>
    <p:sldId id="285" r:id="rId10"/>
    <p:sldId id="277" r:id="rId11"/>
    <p:sldId id="278" r:id="rId12"/>
    <p:sldId id="286" r:id="rId13"/>
    <p:sldId id="279" r:id="rId14"/>
    <p:sldId id="280" r:id="rId15"/>
    <p:sldId id="284" r:id="rId16"/>
    <p:sldId id="305" r:id="rId17"/>
    <p:sldId id="281" r:id="rId18"/>
    <p:sldId id="306" r:id="rId19"/>
    <p:sldId id="288" r:id="rId20"/>
    <p:sldId id="258" r:id="rId21"/>
    <p:sldId id="294" r:id="rId22"/>
    <p:sldId id="301" r:id="rId23"/>
    <p:sldId id="303" r:id="rId24"/>
    <p:sldId id="302" r:id="rId25"/>
    <p:sldId id="307" r:id="rId26"/>
    <p:sldId id="289" r:id="rId27"/>
    <p:sldId id="292" r:id="rId28"/>
    <p:sldId id="293" r:id="rId29"/>
    <p:sldId id="310" r:id="rId30"/>
    <p:sldId id="308" r:id="rId31"/>
    <p:sldId id="309" r:id="rId32"/>
    <p:sldId id="311" r:id="rId33"/>
    <p:sldId id="264" r:id="rId34"/>
    <p:sldId id="312" r:id="rId35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E6AC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160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C3F0C-C5FF-4DC9-9526-8F8FA205131C}" type="datetimeFigureOut">
              <a:rPr lang="ko-KR" altLang="en-US" smtClean="0"/>
              <a:t>2022-12-31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810D0-4B50-4E7F-A998-8893D55AFB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032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810D0-4B50-4E7F-A998-8893D55AFBE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200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810D0-4B50-4E7F-A998-8893D55AFBE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634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122" y="1566257"/>
            <a:ext cx="4546044" cy="10807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243" y="2857076"/>
            <a:ext cx="3743801" cy="12884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74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48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02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9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370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04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71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39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3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29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77508" y="201910"/>
            <a:ext cx="1203365" cy="43019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414" y="201910"/>
            <a:ext cx="3520956" cy="43019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74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57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478" y="3239888"/>
            <a:ext cx="4546044" cy="1001377"/>
          </a:xfrm>
        </p:spPr>
        <p:txBody>
          <a:bodyPr anchor="t"/>
          <a:lstStyle>
            <a:lvl1pPr algn="l">
              <a:defRPr sz="234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478" y="2136973"/>
            <a:ext cx="4546044" cy="1102915"/>
          </a:xfrm>
        </p:spPr>
        <p:txBody>
          <a:bodyPr anchor="b"/>
          <a:lstStyle>
            <a:lvl1pPr marL="0" indent="0">
              <a:buNone/>
              <a:defRPr sz="1170">
                <a:solidFill>
                  <a:schemeClr val="tx1">
                    <a:tint val="75000"/>
                  </a:schemeClr>
                </a:solidFill>
              </a:defRPr>
            </a:lvl1pPr>
            <a:lvl2pPr marL="267416" indent="0">
              <a:buNone/>
              <a:defRPr sz="1053">
                <a:solidFill>
                  <a:schemeClr val="tx1">
                    <a:tint val="75000"/>
                  </a:schemeClr>
                </a:solidFill>
              </a:defRPr>
            </a:lvl2pPr>
            <a:lvl3pPr marL="534833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3pPr>
            <a:lvl4pPr marL="802249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4pPr>
            <a:lvl5pPr marL="1069665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5pPr>
            <a:lvl6pPr marL="1337081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6pPr>
            <a:lvl7pPr marL="1604498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7pPr>
            <a:lvl8pPr marL="1871914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8pPr>
            <a:lvl9pPr marL="2139330" indent="0">
              <a:buNone/>
              <a:defRPr sz="81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7415" y="1176444"/>
            <a:ext cx="2362160" cy="3327421"/>
          </a:xfrm>
        </p:spPr>
        <p:txBody>
          <a:bodyPr/>
          <a:lstStyle>
            <a:lvl1pPr>
              <a:defRPr sz="1638"/>
            </a:lvl1pPr>
            <a:lvl2pPr>
              <a:defRPr sz="1404"/>
            </a:lvl2pPr>
            <a:lvl3pPr>
              <a:defRPr sz="1170"/>
            </a:lvl3pPr>
            <a:lvl4pPr>
              <a:defRPr sz="1053"/>
            </a:lvl4pPr>
            <a:lvl5pPr>
              <a:defRPr sz="1053"/>
            </a:lvl5pPr>
            <a:lvl6pPr>
              <a:defRPr sz="1053"/>
            </a:lvl6pPr>
            <a:lvl7pPr>
              <a:defRPr sz="1053"/>
            </a:lvl7pPr>
            <a:lvl8pPr>
              <a:defRPr sz="1053"/>
            </a:lvl8pPr>
            <a:lvl9pPr>
              <a:defRPr sz="10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18713" y="1176444"/>
            <a:ext cx="2362160" cy="3327421"/>
          </a:xfrm>
        </p:spPr>
        <p:txBody>
          <a:bodyPr/>
          <a:lstStyle>
            <a:lvl1pPr>
              <a:defRPr sz="1638"/>
            </a:lvl1pPr>
            <a:lvl2pPr>
              <a:defRPr sz="1404"/>
            </a:lvl2pPr>
            <a:lvl3pPr>
              <a:defRPr sz="1170"/>
            </a:lvl3pPr>
            <a:lvl4pPr>
              <a:defRPr sz="1053"/>
            </a:lvl4pPr>
            <a:lvl5pPr>
              <a:defRPr sz="1053"/>
            </a:lvl5pPr>
            <a:lvl6pPr>
              <a:defRPr sz="1053"/>
            </a:lvl6pPr>
            <a:lvl7pPr>
              <a:defRPr sz="1053"/>
            </a:lvl7pPr>
            <a:lvl8pPr>
              <a:defRPr sz="1053"/>
            </a:lvl8pPr>
            <a:lvl9pPr>
              <a:defRPr sz="10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414" y="1128592"/>
            <a:ext cx="2363089" cy="470344"/>
          </a:xfrm>
        </p:spPr>
        <p:txBody>
          <a:bodyPr anchor="b"/>
          <a:lstStyle>
            <a:lvl1pPr marL="0" indent="0">
              <a:buNone/>
              <a:defRPr sz="1404" b="1"/>
            </a:lvl1pPr>
            <a:lvl2pPr marL="267416" indent="0">
              <a:buNone/>
              <a:defRPr sz="1170" b="1"/>
            </a:lvl2pPr>
            <a:lvl3pPr marL="534833" indent="0">
              <a:buNone/>
              <a:defRPr sz="1053" b="1"/>
            </a:lvl3pPr>
            <a:lvl4pPr marL="802249" indent="0">
              <a:buNone/>
              <a:defRPr sz="936" b="1"/>
            </a:lvl4pPr>
            <a:lvl5pPr marL="1069665" indent="0">
              <a:buNone/>
              <a:defRPr sz="936" b="1"/>
            </a:lvl5pPr>
            <a:lvl6pPr marL="1337081" indent="0">
              <a:buNone/>
              <a:defRPr sz="936" b="1"/>
            </a:lvl6pPr>
            <a:lvl7pPr marL="1604498" indent="0">
              <a:buNone/>
              <a:defRPr sz="936" b="1"/>
            </a:lvl7pPr>
            <a:lvl8pPr marL="1871914" indent="0">
              <a:buNone/>
              <a:defRPr sz="936" b="1"/>
            </a:lvl8pPr>
            <a:lvl9pPr marL="2139330" indent="0">
              <a:buNone/>
              <a:defRPr sz="9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414" y="1598936"/>
            <a:ext cx="2363089" cy="2904928"/>
          </a:xfrm>
        </p:spPr>
        <p:txBody>
          <a:bodyPr/>
          <a:lstStyle>
            <a:lvl1pPr>
              <a:defRPr sz="1404"/>
            </a:lvl1pPr>
            <a:lvl2pPr>
              <a:defRPr sz="1170"/>
            </a:lvl2pPr>
            <a:lvl3pPr>
              <a:defRPr sz="1053"/>
            </a:lvl3pPr>
            <a:lvl4pPr>
              <a:defRPr sz="936"/>
            </a:lvl4pPr>
            <a:lvl5pPr>
              <a:defRPr sz="936"/>
            </a:lvl5pPr>
            <a:lvl6pPr>
              <a:defRPr sz="936"/>
            </a:lvl6pPr>
            <a:lvl7pPr>
              <a:defRPr sz="936"/>
            </a:lvl7pPr>
            <a:lvl8pPr>
              <a:defRPr sz="936"/>
            </a:lvl8pPr>
            <a:lvl9pPr>
              <a:defRPr sz="93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16856" y="1128592"/>
            <a:ext cx="2364017" cy="470344"/>
          </a:xfrm>
        </p:spPr>
        <p:txBody>
          <a:bodyPr anchor="b"/>
          <a:lstStyle>
            <a:lvl1pPr marL="0" indent="0">
              <a:buNone/>
              <a:defRPr sz="1404" b="1"/>
            </a:lvl1pPr>
            <a:lvl2pPr marL="267416" indent="0">
              <a:buNone/>
              <a:defRPr sz="1170" b="1"/>
            </a:lvl2pPr>
            <a:lvl3pPr marL="534833" indent="0">
              <a:buNone/>
              <a:defRPr sz="1053" b="1"/>
            </a:lvl3pPr>
            <a:lvl4pPr marL="802249" indent="0">
              <a:buNone/>
              <a:defRPr sz="936" b="1"/>
            </a:lvl4pPr>
            <a:lvl5pPr marL="1069665" indent="0">
              <a:buNone/>
              <a:defRPr sz="936" b="1"/>
            </a:lvl5pPr>
            <a:lvl6pPr marL="1337081" indent="0">
              <a:buNone/>
              <a:defRPr sz="936" b="1"/>
            </a:lvl6pPr>
            <a:lvl7pPr marL="1604498" indent="0">
              <a:buNone/>
              <a:defRPr sz="936" b="1"/>
            </a:lvl7pPr>
            <a:lvl8pPr marL="1871914" indent="0">
              <a:buNone/>
              <a:defRPr sz="936" b="1"/>
            </a:lvl8pPr>
            <a:lvl9pPr marL="2139330" indent="0">
              <a:buNone/>
              <a:defRPr sz="9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16856" y="1598936"/>
            <a:ext cx="2364017" cy="2904928"/>
          </a:xfrm>
        </p:spPr>
        <p:txBody>
          <a:bodyPr/>
          <a:lstStyle>
            <a:lvl1pPr>
              <a:defRPr sz="1404"/>
            </a:lvl1pPr>
            <a:lvl2pPr>
              <a:defRPr sz="1170"/>
            </a:lvl2pPr>
            <a:lvl3pPr>
              <a:defRPr sz="1053"/>
            </a:lvl3pPr>
            <a:lvl4pPr>
              <a:defRPr sz="936"/>
            </a:lvl4pPr>
            <a:lvl5pPr>
              <a:defRPr sz="936"/>
            </a:lvl5pPr>
            <a:lvl6pPr>
              <a:defRPr sz="936"/>
            </a:lvl6pPr>
            <a:lvl7pPr>
              <a:defRPr sz="936"/>
            </a:lvl7pPr>
            <a:lvl8pPr>
              <a:defRPr sz="936"/>
            </a:lvl8pPr>
            <a:lvl9pPr>
              <a:defRPr sz="93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8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95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90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415" y="200742"/>
            <a:ext cx="1759550" cy="854322"/>
          </a:xfrm>
        </p:spPr>
        <p:txBody>
          <a:bodyPr anchor="b"/>
          <a:lstStyle>
            <a:lvl1pPr algn="l">
              <a:defRPr sz="117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1032" y="200743"/>
            <a:ext cx="2989841" cy="4303122"/>
          </a:xfrm>
        </p:spPr>
        <p:txBody>
          <a:bodyPr/>
          <a:lstStyle>
            <a:lvl1pPr>
              <a:defRPr sz="1872"/>
            </a:lvl1pPr>
            <a:lvl2pPr>
              <a:defRPr sz="1638"/>
            </a:lvl2pPr>
            <a:lvl3pPr>
              <a:defRPr sz="1404"/>
            </a:lvl3pPr>
            <a:lvl4pPr>
              <a:defRPr sz="1170"/>
            </a:lvl4pPr>
            <a:lvl5pPr>
              <a:defRPr sz="1170"/>
            </a:lvl5pPr>
            <a:lvl6pPr>
              <a:defRPr sz="1170"/>
            </a:lvl6pPr>
            <a:lvl7pPr>
              <a:defRPr sz="1170"/>
            </a:lvl7pPr>
            <a:lvl8pPr>
              <a:defRPr sz="1170"/>
            </a:lvl8pPr>
            <a:lvl9pPr>
              <a:defRPr sz="11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7415" y="1055065"/>
            <a:ext cx="1759550" cy="3448800"/>
          </a:xfrm>
        </p:spPr>
        <p:txBody>
          <a:bodyPr/>
          <a:lstStyle>
            <a:lvl1pPr marL="0" indent="0">
              <a:buNone/>
              <a:defRPr sz="819"/>
            </a:lvl1pPr>
            <a:lvl2pPr marL="267416" indent="0">
              <a:buNone/>
              <a:defRPr sz="702"/>
            </a:lvl2pPr>
            <a:lvl3pPr marL="534833" indent="0">
              <a:buNone/>
              <a:defRPr sz="585"/>
            </a:lvl3pPr>
            <a:lvl4pPr marL="802249" indent="0">
              <a:buNone/>
              <a:defRPr sz="526"/>
            </a:lvl4pPr>
            <a:lvl5pPr marL="1069665" indent="0">
              <a:buNone/>
              <a:defRPr sz="526"/>
            </a:lvl5pPr>
            <a:lvl6pPr marL="1337081" indent="0">
              <a:buNone/>
              <a:defRPr sz="526"/>
            </a:lvl6pPr>
            <a:lvl7pPr marL="1604498" indent="0">
              <a:buNone/>
              <a:defRPr sz="526"/>
            </a:lvl7pPr>
            <a:lvl8pPr marL="1871914" indent="0">
              <a:buNone/>
              <a:defRPr sz="526"/>
            </a:lvl8pPr>
            <a:lvl9pPr marL="2139330" indent="0">
              <a:buNone/>
              <a:defRPr sz="52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1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302" y="3529330"/>
            <a:ext cx="3208973" cy="416657"/>
          </a:xfrm>
        </p:spPr>
        <p:txBody>
          <a:bodyPr anchor="b"/>
          <a:lstStyle>
            <a:lvl1pPr algn="l">
              <a:defRPr sz="117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48302" y="450503"/>
            <a:ext cx="3208973" cy="3025140"/>
          </a:xfrm>
        </p:spPr>
        <p:txBody>
          <a:bodyPr/>
          <a:lstStyle>
            <a:lvl1pPr marL="0" indent="0">
              <a:buNone/>
              <a:defRPr sz="1872"/>
            </a:lvl1pPr>
            <a:lvl2pPr marL="267416" indent="0">
              <a:buNone/>
              <a:defRPr sz="1638"/>
            </a:lvl2pPr>
            <a:lvl3pPr marL="534833" indent="0">
              <a:buNone/>
              <a:defRPr sz="1404"/>
            </a:lvl3pPr>
            <a:lvl4pPr marL="802249" indent="0">
              <a:buNone/>
              <a:defRPr sz="1170"/>
            </a:lvl4pPr>
            <a:lvl5pPr marL="1069665" indent="0">
              <a:buNone/>
              <a:defRPr sz="1170"/>
            </a:lvl5pPr>
            <a:lvl6pPr marL="1337081" indent="0">
              <a:buNone/>
              <a:defRPr sz="1170"/>
            </a:lvl6pPr>
            <a:lvl7pPr marL="1604498" indent="0">
              <a:buNone/>
              <a:defRPr sz="1170"/>
            </a:lvl7pPr>
            <a:lvl8pPr marL="1871914" indent="0">
              <a:buNone/>
              <a:defRPr sz="1170"/>
            </a:lvl8pPr>
            <a:lvl9pPr marL="2139330" indent="0">
              <a:buNone/>
              <a:defRPr sz="117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8302" y="3945987"/>
            <a:ext cx="3208973" cy="591723"/>
          </a:xfrm>
        </p:spPr>
        <p:txBody>
          <a:bodyPr/>
          <a:lstStyle>
            <a:lvl1pPr marL="0" indent="0">
              <a:buNone/>
              <a:defRPr sz="819"/>
            </a:lvl1pPr>
            <a:lvl2pPr marL="267416" indent="0">
              <a:buNone/>
              <a:defRPr sz="702"/>
            </a:lvl2pPr>
            <a:lvl3pPr marL="534833" indent="0">
              <a:buNone/>
              <a:defRPr sz="585"/>
            </a:lvl3pPr>
            <a:lvl4pPr marL="802249" indent="0">
              <a:buNone/>
              <a:defRPr sz="526"/>
            </a:lvl4pPr>
            <a:lvl5pPr marL="1069665" indent="0">
              <a:buNone/>
              <a:defRPr sz="526"/>
            </a:lvl5pPr>
            <a:lvl6pPr marL="1337081" indent="0">
              <a:buNone/>
              <a:defRPr sz="526"/>
            </a:lvl6pPr>
            <a:lvl7pPr marL="1604498" indent="0">
              <a:buNone/>
              <a:defRPr sz="526"/>
            </a:lvl7pPr>
            <a:lvl8pPr marL="1871914" indent="0">
              <a:buNone/>
              <a:defRPr sz="526"/>
            </a:lvl8pPr>
            <a:lvl9pPr marL="2139330" indent="0">
              <a:buNone/>
              <a:defRPr sz="52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70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7414" y="201910"/>
            <a:ext cx="4813459" cy="840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414" y="1176444"/>
            <a:ext cx="4813459" cy="3327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7414" y="4673095"/>
            <a:ext cx="1247934" cy="268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7332" y="4673095"/>
            <a:ext cx="1693624" cy="268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2939" y="4673095"/>
            <a:ext cx="1247934" cy="2684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44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534833" rtl="0" eaLnBrk="1" latinLnBrk="0" hangingPunct="1">
        <a:spcBef>
          <a:spcPct val="0"/>
        </a:spcBef>
        <a:buNone/>
        <a:defRPr sz="25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562" indent="-200562" algn="l" defTabSz="534833" rtl="0" eaLnBrk="1" latinLnBrk="0" hangingPunct="1">
        <a:spcBef>
          <a:spcPct val="20000"/>
        </a:spcBef>
        <a:buFont typeface="Arial" pitchFamily="34" charset="0"/>
        <a:buChar char="�"/>
        <a:defRPr sz="1872" kern="1200">
          <a:solidFill>
            <a:schemeClr val="tx1"/>
          </a:solidFill>
          <a:latin typeface="+mn-lt"/>
          <a:ea typeface="+mn-ea"/>
          <a:cs typeface="+mn-cs"/>
        </a:defRPr>
      </a:lvl1pPr>
      <a:lvl2pPr marL="434551" indent="-167135" algn="l" defTabSz="534833" rtl="0" eaLnBrk="1" latinLnBrk="0" hangingPunct="1">
        <a:spcBef>
          <a:spcPct val="20000"/>
        </a:spcBef>
        <a:buFont typeface="Arial" pitchFamily="34" charset="0"/>
        <a:buChar char="�"/>
        <a:defRPr sz="1638" kern="1200">
          <a:solidFill>
            <a:schemeClr val="tx1"/>
          </a:solidFill>
          <a:latin typeface="+mn-lt"/>
          <a:ea typeface="+mn-ea"/>
          <a:cs typeface="+mn-cs"/>
        </a:defRPr>
      </a:lvl2pPr>
      <a:lvl3pPr marL="668541" indent="-133708" algn="l" defTabSz="534833" rtl="0" eaLnBrk="1" latinLnBrk="0" hangingPunct="1">
        <a:spcBef>
          <a:spcPct val="20000"/>
        </a:spcBef>
        <a:buFont typeface="Arial" pitchFamily="34" charset="0"/>
        <a:buChar char="�"/>
        <a:defRPr sz="1404" kern="1200">
          <a:solidFill>
            <a:schemeClr val="tx1"/>
          </a:solidFill>
          <a:latin typeface="+mn-lt"/>
          <a:ea typeface="+mn-ea"/>
          <a:cs typeface="+mn-cs"/>
        </a:defRPr>
      </a:lvl3pPr>
      <a:lvl4pPr marL="935957" indent="-133708" algn="l" defTabSz="534833" rtl="0" eaLnBrk="1" latinLnBrk="0" hangingPunct="1">
        <a:spcBef>
          <a:spcPct val="20000"/>
        </a:spcBef>
        <a:buFont typeface="Arial" pitchFamily="34" charset="0"/>
        <a:buChar char="�"/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73" indent="-133708" algn="l" defTabSz="534833" rtl="0" eaLnBrk="1" latinLnBrk="0" hangingPunct="1">
        <a:spcBef>
          <a:spcPct val="20000"/>
        </a:spcBef>
        <a:buFont typeface="Arial" pitchFamily="34" charset="0"/>
        <a:buChar char="�"/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470790" indent="-133708" algn="l" defTabSz="534833" rtl="0" eaLnBrk="1" latinLnBrk="0" hangingPunct="1">
        <a:spcBef>
          <a:spcPct val="20000"/>
        </a:spcBef>
        <a:buFont typeface="Arial" pitchFamily="34" charset="0"/>
        <a:buChar char="�"/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738206" indent="-133708" algn="l" defTabSz="534833" rtl="0" eaLnBrk="1" latinLnBrk="0" hangingPunct="1">
        <a:spcBef>
          <a:spcPct val="20000"/>
        </a:spcBef>
        <a:buFont typeface="Arial" pitchFamily="34" charset="0"/>
        <a:buChar char="�"/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005622" indent="-133708" algn="l" defTabSz="534833" rtl="0" eaLnBrk="1" latinLnBrk="0" hangingPunct="1">
        <a:spcBef>
          <a:spcPct val="20000"/>
        </a:spcBef>
        <a:buFont typeface="Arial" pitchFamily="34" charset="0"/>
        <a:buChar char="�"/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273038" indent="-133708" algn="l" defTabSz="534833" rtl="0" eaLnBrk="1" latinLnBrk="0" hangingPunct="1">
        <a:spcBef>
          <a:spcPct val="20000"/>
        </a:spcBef>
        <a:buFont typeface="Arial" pitchFamily="34" charset="0"/>
        <a:buChar char="�"/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4833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1pPr>
      <a:lvl2pPr marL="267416" algn="l" defTabSz="534833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2pPr>
      <a:lvl3pPr marL="534833" algn="l" defTabSz="534833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3pPr>
      <a:lvl4pPr marL="802249" algn="l" defTabSz="534833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4pPr>
      <a:lvl5pPr marL="1069665" algn="l" defTabSz="534833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5pPr>
      <a:lvl6pPr marL="1337081" algn="l" defTabSz="534833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6pPr>
      <a:lvl7pPr marL="1604498" algn="l" defTabSz="534833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7pPr>
      <a:lvl8pPr marL="1871914" algn="l" defTabSz="534833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8pPr>
      <a:lvl9pPr marL="2139330" algn="l" defTabSz="534833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8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9.png"/><Relationship Id="rId7" Type="http://schemas.openxmlformats.org/officeDocument/2006/relationships/image" Target="../media/image8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5.png"/><Relationship Id="rId3" Type="http://schemas.openxmlformats.org/officeDocument/2006/relationships/image" Target="../media/image72.png"/><Relationship Id="rId7" Type="http://schemas.openxmlformats.org/officeDocument/2006/relationships/image" Target="../media/image87.png"/><Relationship Id="rId12" Type="http://schemas.openxmlformats.org/officeDocument/2006/relationships/image" Target="../media/image90.png"/><Relationship Id="rId17" Type="http://schemas.openxmlformats.org/officeDocument/2006/relationships/image" Target="../media/image6.png"/><Relationship Id="rId2" Type="http://schemas.openxmlformats.org/officeDocument/2006/relationships/image" Target="../media/image68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9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69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4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2.png"/><Relationship Id="rId5" Type="http://schemas.openxmlformats.org/officeDocument/2006/relationships/image" Target="../media/image74.png"/><Relationship Id="rId15" Type="http://schemas.openxmlformats.org/officeDocument/2006/relationships/image" Target="../media/image93.png"/><Relationship Id="rId10" Type="http://schemas.openxmlformats.org/officeDocument/2006/relationships/image" Target="../media/image5.png"/><Relationship Id="rId4" Type="http://schemas.openxmlformats.org/officeDocument/2006/relationships/image" Target="../media/image69.png"/><Relationship Id="rId9" Type="http://schemas.openxmlformats.org/officeDocument/2006/relationships/image" Target="../media/image89.png"/><Relationship Id="rId1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8.png"/><Relationship Id="rId18" Type="http://schemas.openxmlformats.org/officeDocument/2006/relationships/image" Target="../media/image95.png"/><Relationship Id="rId3" Type="http://schemas.openxmlformats.org/officeDocument/2006/relationships/image" Target="../media/image5.png"/><Relationship Id="rId21" Type="http://schemas.openxmlformats.org/officeDocument/2006/relationships/image" Target="../media/image98.png"/><Relationship Id="rId7" Type="http://schemas.openxmlformats.org/officeDocument/2006/relationships/image" Target="../media/image71.png"/><Relationship Id="rId12" Type="http://schemas.openxmlformats.org/officeDocument/2006/relationships/image" Target="../media/image77.png"/><Relationship Id="rId17" Type="http://schemas.openxmlformats.org/officeDocument/2006/relationships/image" Target="../media/image94.png"/><Relationship Id="rId2" Type="http://schemas.openxmlformats.org/officeDocument/2006/relationships/image" Target="../media/image68.png"/><Relationship Id="rId16" Type="http://schemas.openxmlformats.org/officeDocument/2006/relationships/image" Target="../media/image81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6.png"/><Relationship Id="rId5" Type="http://schemas.openxmlformats.org/officeDocument/2006/relationships/image" Target="../media/image69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96.png"/><Relationship Id="rId4" Type="http://schemas.openxmlformats.org/officeDocument/2006/relationships/image" Target="../media/image6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07.png"/><Relationship Id="rId3" Type="http://schemas.openxmlformats.org/officeDocument/2006/relationships/image" Target="../media/image6.png"/><Relationship Id="rId7" Type="http://schemas.openxmlformats.org/officeDocument/2006/relationships/image" Target="../media/image103.png"/><Relationship Id="rId12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5" Type="http://schemas.openxmlformats.org/officeDocument/2006/relationships/image" Target="../media/image9.png"/><Relationship Id="rId10" Type="http://schemas.openxmlformats.org/officeDocument/2006/relationships/image" Target="../media/image105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png"/><Relationship Id="rId7" Type="http://schemas.openxmlformats.org/officeDocument/2006/relationships/image" Target="../media/image10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12.png"/><Relationship Id="rId4" Type="http://schemas.openxmlformats.org/officeDocument/2006/relationships/image" Target="../media/image6.png"/><Relationship Id="rId9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0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635473" y="1093494"/>
            <a:ext cx="4008409" cy="4094535"/>
            <a:chOff x="1232254" y="1422119"/>
            <a:chExt cx="5534407" cy="55106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254" y="1422119"/>
              <a:ext cx="5534407" cy="55106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CA340CD-D533-48BC-9235-ECE310C27630}"/>
              </a:ext>
            </a:extLst>
          </p:cNvPr>
          <p:cNvSpPr txBox="1"/>
          <p:nvPr/>
        </p:nvSpPr>
        <p:spPr>
          <a:xfrm>
            <a:off x="637478" y="1489320"/>
            <a:ext cx="400840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+mn-cs"/>
              </a:rPr>
              <a:t>서울시 치안 종합지도와 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+mn-cs"/>
              </a:rPr>
              <a:t>112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+mn-cs"/>
              </a:rPr>
              <a:t>신고건수 예측을 통한 범죄수요 예측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5669B-3E8A-D8DD-B3FB-AFD3310BB824}"/>
              </a:ext>
            </a:extLst>
          </p:cNvPr>
          <p:cNvSpPr txBox="1"/>
          <p:nvPr/>
        </p:nvSpPr>
        <p:spPr>
          <a:xfrm>
            <a:off x="720740" y="1158617"/>
            <a:ext cx="5383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/>
                <a:cs typeface="+mn-cs"/>
              </a:rPr>
              <a:t>BEACONOMIC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A64040-49F9-B1BF-73D1-660B90077E21}"/>
              </a:ext>
            </a:extLst>
          </p:cNvPr>
          <p:cNvSpPr txBox="1"/>
          <p:nvPr/>
        </p:nvSpPr>
        <p:spPr>
          <a:xfrm>
            <a:off x="635473" y="5621063"/>
            <a:ext cx="5383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alibri"/>
                <a:cs typeface="+mn-cs"/>
              </a:rPr>
              <a:t>박준영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09DD57-5615-F826-B19E-95C7C5C4C365}"/>
              </a:ext>
            </a:extLst>
          </p:cNvPr>
          <p:cNvSpPr txBox="1"/>
          <p:nvPr/>
        </p:nvSpPr>
        <p:spPr>
          <a:xfrm>
            <a:off x="635473" y="5967049"/>
            <a:ext cx="538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Calibri"/>
              </a:rPr>
              <a:t>허지훈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alibri"/>
              </a:rPr>
              <a:t>,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Calibri"/>
              </a:rPr>
              <a:t>이원우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alibri"/>
              </a:rPr>
              <a:t>,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Calibri"/>
              </a:rPr>
              <a:t>장민준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alibri"/>
              </a:rPr>
              <a:t>,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Calibri"/>
              </a:rPr>
              <a:t>박창훈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5BD8D4-1594-F019-1734-7842C8F8D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922" y="3182792"/>
            <a:ext cx="4184359" cy="4184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0617" y="6997118"/>
            <a:ext cx="10767896" cy="565732"/>
            <a:chOff x="-37267" y="9318478"/>
            <a:chExt cx="18409938" cy="96723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267" y="9318478"/>
              <a:ext cx="18409938" cy="96723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337C766-1D01-7291-74BA-D3A3028FC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965" y="4467225"/>
            <a:ext cx="2590081" cy="34534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1"/>
            <a:ext cx="272952" cy="7493892"/>
            <a:chOff x="0" y="0"/>
            <a:chExt cx="46666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5661" y="7079633"/>
            <a:ext cx="10767896" cy="568914"/>
            <a:chOff x="-37267" y="9350306"/>
            <a:chExt cx="18409938" cy="9726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0EFEFB4-5A04-6D8E-BC68-D6E83A8D3EA7}"/>
              </a:ext>
            </a:extLst>
          </p:cNvPr>
          <p:cNvSpPr txBox="1"/>
          <p:nvPr/>
        </p:nvSpPr>
        <p:spPr>
          <a:xfrm>
            <a:off x="1109911" y="4178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Calibri"/>
              </a:rPr>
              <a:t>수행방향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53AFE6-6F8A-866F-A1E2-9B30388ED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911" y="1690463"/>
            <a:ext cx="1912883" cy="1219200"/>
          </a:xfrm>
          <a:prstGeom prst="rect">
            <a:avLst/>
          </a:prstGeom>
        </p:spPr>
      </p:pic>
      <p:grpSp>
        <p:nvGrpSpPr>
          <p:cNvPr id="8" name="그룹 1007">
            <a:extLst>
              <a:ext uri="{FF2B5EF4-FFF2-40B4-BE49-F238E27FC236}">
                <a16:creationId xmlns:a16="http://schemas.microsoft.com/office/drawing/2014/main" id="{9CA982A7-39D1-5448-7C25-E10DD4EA4453}"/>
              </a:ext>
            </a:extLst>
          </p:cNvPr>
          <p:cNvGrpSpPr/>
          <p:nvPr/>
        </p:nvGrpSpPr>
        <p:grpSpPr>
          <a:xfrm>
            <a:off x="1109911" y="4346948"/>
            <a:ext cx="1816753" cy="1295400"/>
            <a:chOff x="12228571" y="5457509"/>
            <a:chExt cx="3333333" cy="2123334"/>
          </a:xfrm>
        </p:grpSpPr>
        <p:grpSp>
          <p:nvGrpSpPr>
            <p:cNvPr id="9" name="그룹 1008">
              <a:extLst>
                <a:ext uri="{FF2B5EF4-FFF2-40B4-BE49-F238E27FC236}">
                  <a16:creationId xmlns:a16="http://schemas.microsoft.com/office/drawing/2014/main" id="{8BED9AAF-5A27-F840-21E4-99C631483258}"/>
                </a:ext>
              </a:extLst>
            </p:cNvPr>
            <p:cNvGrpSpPr/>
            <p:nvPr/>
          </p:nvGrpSpPr>
          <p:grpSpPr>
            <a:xfrm>
              <a:off x="12228571" y="5457509"/>
              <a:ext cx="3333333" cy="2123334"/>
              <a:chOff x="12228571" y="5457509"/>
              <a:chExt cx="3333333" cy="2123334"/>
            </a:xfrm>
          </p:grpSpPr>
          <p:pic>
            <p:nvPicPr>
              <p:cNvPr id="12" name="Object 21">
                <a:extLst>
                  <a:ext uri="{FF2B5EF4-FFF2-40B4-BE49-F238E27FC236}">
                    <a16:creationId xmlns:a16="http://schemas.microsoft.com/office/drawing/2014/main" id="{6D4856A7-DA9C-82BA-9A69-705C5C9FE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228571" y="5457509"/>
                <a:ext cx="3333333" cy="2123334"/>
              </a:xfrm>
              <a:prstGeom prst="rect">
                <a:avLst/>
              </a:prstGeom>
            </p:spPr>
          </p:pic>
        </p:grpSp>
        <p:grpSp>
          <p:nvGrpSpPr>
            <p:cNvPr id="10" name="그룹 1009">
              <a:extLst>
                <a:ext uri="{FF2B5EF4-FFF2-40B4-BE49-F238E27FC236}">
                  <a16:creationId xmlns:a16="http://schemas.microsoft.com/office/drawing/2014/main" id="{90180A9F-5E0B-CF6C-04DE-D47E6DE3B05D}"/>
                </a:ext>
              </a:extLst>
            </p:cNvPr>
            <p:cNvGrpSpPr/>
            <p:nvPr/>
          </p:nvGrpSpPr>
          <p:grpSpPr>
            <a:xfrm>
              <a:off x="13020492" y="5858703"/>
              <a:ext cx="1707587" cy="1381899"/>
              <a:chOff x="13020492" y="5858703"/>
              <a:chExt cx="1707587" cy="1381899"/>
            </a:xfrm>
          </p:grpSpPr>
          <p:pic>
            <p:nvPicPr>
              <p:cNvPr id="11" name="Object 24">
                <a:extLst>
                  <a:ext uri="{FF2B5EF4-FFF2-40B4-BE49-F238E27FC236}">
                    <a16:creationId xmlns:a16="http://schemas.microsoft.com/office/drawing/2014/main" id="{909598E9-DB5B-DEB3-C754-9930A695E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020492" y="5858703"/>
                <a:ext cx="1707587" cy="1381899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B8FD79D-2522-3EB9-D3BD-E8E2E12A2B3B}"/>
              </a:ext>
            </a:extLst>
          </p:cNvPr>
          <p:cNvGrpSpPr/>
          <p:nvPr/>
        </p:nvGrpSpPr>
        <p:grpSpPr>
          <a:xfrm>
            <a:off x="3653773" y="1737286"/>
            <a:ext cx="3649213" cy="1336071"/>
            <a:chOff x="784674" y="3824722"/>
            <a:chExt cx="3649213" cy="13360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814ABA-3C43-A3BF-7EBC-4DAB030507CA}"/>
                </a:ext>
              </a:extLst>
            </p:cNvPr>
            <p:cNvSpPr txBox="1"/>
            <p:nvPr/>
          </p:nvSpPr>
          <p:spPr>
            <a:xfrm>
              <a:off x="784674" y="3824722"/>
              <a:ext cx="16680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/>
                <a:t>치안 안전 지도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E492F6-9ECC-EDED-75A5-6228FC42FC82}"/>
                </a:ext>
              </a:extLst>
            </p:cNvPr>
            <p:cNvSpPr txBox="1"/>
            <p:nvPr/>
          </p:nvSpPr>
          <p:spPr>
            <a:xfrm>
              <a:off x="784674" y="4222074"/>
              <a:ext cx="3649213" cy="938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/>
                <a:t>서울시 행정구별  치안 데이터를 수집했습니다</a:t>
              </a:r>
              <a:r>
                <a:rPr lang="en-US" altLang="ko-KR" sz="1100" dirty="0"/>
                <a:t>.</a:t>
              </a:r>
            </a:p>
            <a:p>
              <a:r>
                <a:rPr lang="ko-KR" altLang="en-US" sz="1100" dirty="0"/>
                <a:t>위의 데이터를 전처리하고 시각화 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치안 안전 지수를 산출하는 계산식을 파이썬 함수로 만듭니다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그리고 전처리한 변수들의 상관관계를 계산해 변수로 사용해 종합 치안 지수를 산출합니다</a:t>
              </a:r>
              <a:r>
                <a:rPr lang="en-US" altLang="ko-KR" sz="1100" dirty="0"/>
                <a:t>.</a:t>
              </a:r>
              <a:endParaRPr lang="ko-KR" altLang="en-US" sz="110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F09BE52-85C7-CB43-723C-0C7C1D692B83}"/>
              </a:ext>
            </a:extLst>
          </p:cNvPr>
          <p:cNvGrpSpPr/>
          <p:nvPr/>
        </p:nvGrpSpPr>
        <p:grpSpPr>
          <a:xfrm>
            <a:off x="3586047" y="4346948"/>
            <a:ext cx="3716939" cy="1368532"/>
            <a:chOff x="5517548" y="3792261"/>
            <a:chExt cx="3716939" cy="13685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B6727-CB4A-99C3-449C-F146A936E06C}"/>
                </a:ext>
              </a:extLst>
            </p:cNvPr>
            <p:cNvSpPr txBox="1"/>
            <p:nvPr/>
          </p:nvSpPr>
          <p:spPr>
            <a:xfrm>
              <a:off x="5517548" y="3792261"/>
              <a:ext cx="371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Times New Roman" panose="02020603050405020304" pitchFamily="18" charset="0"/>
                </a:rPr>
                <a:t>112 </a:t>
              </a:r>
              <a:r>
                <a:rPr kumimoji="0" lang="ko-KR" altLang="ko-KR" sz="1800" b="1" i="0" u="none" strike="noStrike" kern="120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Times New Roman" panose="02020603050405020304" pitchFamily="18" charset="0"/>
                </a:rPr>
                <a:t>신고 건수를</a:t>
              </a:r>
              <a:r>
                <a:rPr kumimoji="0" lang="en-US" altLang="ko-KR" sz="1800" b="1" i="0" u="none" strike="noStrike" kern="120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kumimoji="0" lang="ko-KR" altLang="en-US" sz="1800" b="1" i="0" u="none" strike="noStrike" kern="120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Times New Roman" panose="02020603050405020304" pitchFamily="18" charset="0"/>
                </a:rPr>
                <a:t>통해 범죄수요</a:t>
              </a:r>
              <a:r>
                <a:rPr kumimoji="0" lang="ko-KR" altLang="ko-KR" sz="1800" b="1" i="0" u="none" strike="noStrike" kern="120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Times New Roman" panose="02020603050405020304" pitchFamily="18" charset="0"/>
                </a:rPr>
                <a:t> 예측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537DDD-748B-78B4-EB31-0B33803180B5}"/>
                </a:ext>
              </a:extLst>
            </p:cNvPr>
            <p:cNvSpPr txBox="1"/>
            <p:nvPr/>
          </p:nvSpPr>
          <p:spPr>
            <a:xfrm>
              <a:off x="5553449" y="4222074"/>
              <a:ext cx="3360670" cy="938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/>
                <a:t>회귀 분석 모델을 이용해 </a:t>
              </a:r>
              <a:r>
                <a:rPr lang="en-US" altLang="ko-KR" sz="1100" dirty="0"/>
                <a:t>112 </a:t>
              </a:r>
              <a:r>
                <a:rPr lang="ko-KR" altLang="en-US" sz="1100" dirty="0"/>
                <a:t>신고 건수의 증감을 예측하는 모델링을 할 예정입니다</a:t>
              </a:r>
              <a:r>
                <a:rPr lang="en-US" altLang="ko-KR" sz="1100" dirty="0"/>
                <a:t>.</a:t>
              </a:r>
            </a:p>
            <a:p>
              <a:endParaRPr lang="en-US" altLang="ko-KR" sz="1100" dirty="0"/>
            </a:p>
            <a:p>
              <a:r>
                <a:rPr lang="ko-KR" altLang="en-US" sz="1100" dirty="0"/>
                <a:t>그렇게 예측한 값으로 각 행정구별 범죄 수요를 예측할 수 있습니다</a:t>
              </a:r>
              <a:r>
                <a:rPr lang="en-US" altLang="ko-KR" sz="1100" dirty="0"/>
                <a:t>.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719887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1"/>
            <a:ext cx="272952" cy="7493892"/>
            <a:chOff x="0" y="0"/>
            <a:chExt cx="46666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5661" y="7079633"/>
            <a:ext cx="10767896" cy="568914"/>
            <a:chOff x="-37267" y="9350306"/>
            <a:chExt cx="18409938" cy="9726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0EFEFB4-5A04-6D8E-BC68-D6E83A8D3EA7}"/>
              </a:ext>
            </a:extLst>
          </p:cNvPr>
          <p:cNvSpPr txBox="1"/>
          <p:nvPr/>
        </p:nvSpPr>
        <p:spPr>
          <a:xfrm>
            <a:off x="1267568" y="4146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수행도구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980BE-04E1-74CF-CC0E-B53D5990D9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3" t="6486" r="5150" b="6486"/>
          <a:stretch/>
        </p:blipFill>
        <p:spPr>
          <a:xfrm>
            <a:off x="4971289" y="3504265"/>
            <a:ext cx="2042258" cy="19630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FA345E-F0C5-1EBD-8C75-E76BC340E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087" y="4695825"/>
            <a:ext cx="3139712" cy="19630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56DDE8-C7AC-BC01-E31C-0D7E05180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0774" y="2528259"/>
            <a:ext cx="2957513" cy="19469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C3A0DF7-D576-97F3-FB19-D5438CED8B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376" y="1357520"/>
            <a:ext cx="1752600" cy="1752600"/>
          </a:xfrm>
          <a:prstGeom prst="rect">
            <a:avLst/>
          </a:prstGeom>
        </p:spPr>
      </p:pic>
      <p:pic>
        <p:nvPicPr>
          <p:cNvPr id="7" name="Object 28">
            <a:extLst>
              <a:ext uri="{FF2B5EF4-FFF2-40B4-BE49-F238E27FC236}">
                <a16:creationId xmlns:a16="http://schemas.microsoft.com/office/drawing/2014/main" id="{B3E4D840-C954-A542-EE22-1495C750A6A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86087" y="2288382"/>
            <a:ext cx="1559711" cy="59029"/>
          </a:xfrm>
          <a:prstGeom prst="rect">
            <a:avLst/>
          </a:prstGeom>
        </p:spPr>
      </p:pic>
      <p:pic>
        <p:nvPicPr>
          <p:cNvPr id="8" name="Object 28">
            <a:extLst>
              <a:ext uri="{FF2B5EF4-FFF2-40B4-BE49-F238E27FC236}">
                <a16:creationId xmlns:a16="http://schemas.microsoft.com/office/drawing/2014/main" id="{01C631E6-DEBA-8ED3-29DB-F3939B38C2C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22738" y="3438632"/>
            <a:ext cx="1559711" cy="59029"/>
          </a:xfrm>
          <a:prstGeom prst="rect">
            <a:avLst/>
          </a:prstGeom>
        </p:spPr>
      </p:pic>
      <p:pic>
        <p:nvPicPr>
          <p:cNvPr id="9" name="Object 28">
            <a:extLst>
              <a:ext uri="{FF2B5EF4-FFF2-40B4-BE49-F238E27FC236}">
                <a16:creationId xmlns:a16="http://schemas.microsoft.com/office/drawing/2014/main" id="{F448D2C1-30BD-88A8-D950-25EC20B85F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14961" y="4320040"/>
            <a:ext cx="1559711" cy="59029"/>
          </a:xfrm>
          <a:prstGeom prst="rect">
            <a:avLst/>
          </a:prstGeom>
        </p:spPr>
      </p:pic>
      <p:pic>
        <p:nvPicPr>
          <p:cNvPr id="10" name="Object 28">
            <a:extLst>
              <a:ext uri="{FF2B5EF4-FFF2-40B4-BE49-F238E27FC236}">
                <a16:creationId xmlns:a16="http://schemas.microsoft.com/office/drawing/2014/main" id="{03D94B07-7087-0056-0696-AC82B270EE6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0800000">
            <a:off x="4751463" y="5718408"/>
            <a:ext cx="1559711" cy="590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7E96C1-B089-50FA-F77F-F095F1E3360A}"/>
              </a:ext>
            </a:extLst>
          </p:cNvPr>
          <p:cNvSpPr txBox="1"/>
          <p:nvPr/>
        </p:nvSpPr>
        <p:spPr>
          <a:xfrm>
            <a:off x="3020039" y="5563257"/>
            <a:ext cx="5385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latin typeface="Calibri"/>
              </a:rPr>
              <a:t>서비스 구현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784BC4-6EA1-D116-435E-174815687965}"/>
              </a:ext>
            </a:extLst>
          </p:cNvPr>
          <p:cNvSpPr txBox="1"/>
          <p:nvPr/>
        </p:nvSpPr>
        <p:spPr>
          <a:xfrm>
            <a:off x="4689230" y="1965216"/>
            <a:ext cx="6530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+mn-cs"/>
              </a:rPr>
              <a:t>수집</a:t>
            </a:r>
            <a:r>
              <a:rPr lang="en-US" altLang="ko-KR" sz="1800" dirty="0">
                <a:latin typeface="Calibri"/>
              </a:rPr>
              <a:t>,</a:t>
            </a:r>
            <a:r>
              <a:rPr lang="ko-KR" altLang="en-US" sz="1800" dirty="0" err="1">
                <a:latin typeface="Calibri"/>
              </a:rPr>
              <a:t>전처리</a:t>
            </a:r>
            <a:endParaRPr lang="en-US" altLang="ko-KR" sz="1800" dirty="0"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+mn-cs"/>
              </a:rPr>
              <a:t>분석</a:t>
            </a:r>
            <a:r>
              <a:rPr lang="en-US" altLang="ko-KR" sz="1800" dirty="0">
                <a:latin typeface="Calibri"/>
              </a:rPr>
              <a:t>,</a:t>
            </a:r>
            <a:r>
              <a:rPr lang="ko-KR" altLang="en-US" sz="1800" dirty="0">
                <a:latin typeface="Calibri"/>
              </a:rPr>
              <a:t>시각화</a:t>
            </a:r>
            <a:endParaRPr lang="en-US" altLang="ko-KR" sz="1800" dirty="0"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13BB9-C685-F8E0-33FC-8884B4620CBA}"/>
              </a:ext>
            </a:extLst>
          </p:cNvPr>
          <p:cNvSpPr txBox="1"/>
          <p:nvPr/>
        </p:nvSpPr>
        <p:spPr>
          <a:xfrm>
            <a:off x="6328692" y="3289244"/>
            <a:ext cx="6530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latin typeface="Calibri"/>
              </a:rPr>
              <a:t>예측 알고리즘 모델링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6CA7BF-221A-5A31-4153-EEAFA63E446D}"/>
              </a:ext>
            </a:extLst>
          </p:cNvPr>
          <p:cNvSpPr txBox="1"/>
          <p:nvPr/>
        </p:nvSpPr>
        <p:spPr>
          <a:xfrm>
            <a:off x="8777287" y="4164888"/>
            <a:ext cx="6530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cs typeface="+mn-cs"/>
              </a:rPr>
              <a:t>DataBase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9122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0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A340CD-D533-48BC-9235-ECE310C27630}"/>
              </a:ext>
            </a:extLst>
          </p:cNvPr>
          <p:cNvSpPr txBox="1"/>
          <p:nvPr/>
        </p:nvSpPr>
        <p:spPr>
          <a:xfrm>
            <a:off x="1157287" y="1724025"/>
            <a:ext cx="539527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800" b="1" dirty="0">
                <a:solidFill>
                  <a:prstClr val="white"/>
                </a:solidFill>
                <a:latin typeface="Calibri"/>
              </a:rPr>
              <a:t>분석</a:t>
            </a:r>
            <a:r>
              <a:rPr lang="en-US" altLang="ko-KR" sz="8800" b="1" dirty="0">
                <a:solidFill>
                  <a:prstClr val="white"/>
                </a:solidFill>
                <a:latin typeface="Calibri"/>
              </a:rPr>
              <a:t>,</a:t>
            </a:r>
            <a:endParaRPr kumimoji="0" lang="en-US" altLang="ko-KR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800" b="1" dirty="0">
                <a:solidFill>
                  <a:prstClr val="black"/>
                </a:solidFill>
                <a:latin typeface="Calibri"/>
              </a:rPr>
              <a:t>예측</a:t>
            </a:r>
            <a:endParaRPr kumimoji="0" lang="en-US" altLang="ko-KR" sz="8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714501-BFEB-779A-4279-854C08F03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93" y="4147567"/>
            <a:ext cx="3123895" cy="31238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0617" y="6997118"/>
            <a:ext cx="10767896" cy="565732"/>
            <a:chOff x="-37267" y="9318478"/>
            <a:chExt cx="18409938" cy="96723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267" y="9318478"/>
              <a:ext cx="18409938" cy="967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554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1"/>
            <a:ext cx="272952" cy="7493892"/>
            <a:chOff x="0" y="0"/>
            <a:chExt cx="46666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5661" y="7079633"/>
            <a:ext cx="10767896" cy="568914"/>
            <a:chOff x="-37267" y="9350306"/>
            <a:chExt cx="18409938" cy="9726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0EFEFB4-5A04-6D8E-BC68-D6E83A8D3EA7}"/>
              </a:ext>
            </a:extLst>
          </p:cNvPr>
          <p:cNvSpPr txBox="1"/>
          <p:nvPr/>
        </p:nvSpPr>
        <p:spPr>
          <a:xfrm>
            <a:off x="1307456" y="38543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수집 데이터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84BC0E8-8C94-334A-E1DE-7A86676C0C5C}"/>
              </a:ext>
            </a:extLst>
          </p:cNvPr>
          <p:cNvGrpSpPr/>
          <p:nvPr/>
        </p:nvGrpSpPr>
        <p:grpSpPr>
          <a:xfrm>
            <a:off x="1473066" y="1296682"/>
            <a:ext cx="11660321" cy="4322631"/>
            <a:chOff x="1473066" y="1296682"/>
            <a:chExt cx="11660321" cy="4322631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9B4976FB-F208-BF16-2AD2-0F13AB865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6887" y="4176781"/>
              <a:ext cx="1258539" cy="1258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5A415BF-B8A7-8C92-3B0F-E6B0F851D9EB}"/>
                </a:ext>
              </a:extLst>
            </p:cNvPr>
            <p:cNvGrpSpPr/>
            <p:nvPr/>
          </p:nvGrpSpPr>
          <p:grpSpPr>
            <a:xfrm>
              <a:off x="1473066" y="1296682"/>
              <a:ext cx="11660321" cy="4322631"/>
              <a:chOff x="1473066" y="1296682"/>
              <a:chExt cx="11660321" cy="4322631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7CF8BB4-D731-74F2-1605-D7C3F6F033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4867" y="1319434"/>
                <a:ext cx="936906" cy="936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758446F1-8F4B-AAE0-082E-AC1237492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3066" y="280226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0226711A-8624-AE57-B277-9C6044443E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7703" y="1296682"/>
                <a:ext cx="936906" cy="936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F78ADC8-8D98-55EC-D46E-1C778A4B09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53087" y="2744124"/>
                <a:ext cx="936906" cy="936906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1619F6-4ADC-F2BD-8248-678B3CB7BFF6}"/>
                  </a:ext>
                </a:extLst>
              </p:cNvPr>
              <p:cNvSpPr txBox="1"/>
              <p:nvPr/>
            </p:nvSpPr>
            <p:spPr>
              <a:xfrm>
                <a:off x="2914271" y="1464721"/>
                <a:ext cx="233330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800" b="1" dirty="0"/>
                  <a:t>서울시 행정구별 인구밀도 와 변화 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896706-D28B-D799-35A6-BF57EFC7B688}"/>
                  </a:ext>
                </a:extLst>
              </p:cNvPr>
              <p:cNvSpPr txBox="1"/>
              <p:nvPr/>
            </p:nvSpPr>
            <p:spPr>
              <a:xfrm>
                <a:off x="6948487" y="1464721"/>
                <a:ext cx="5384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800" b="1"/>
                  <a:t>면적당 </a:t>
                </a:r>
                <a:endParaRPr lang="en-US" altLang="ko-KR" sz="1800" b="1"/>
              </a:p>
              <a:p>
                <a:r>
                  <a:rPr lang="ko-KR" altLang="en-US" sz="1800" b="1"/>
                  <a:t>여성인구 수</a:t>
                </a:r>
                <a:endParaRPr lang="ko-KR" altLang="en-US" sz="18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C46E64-53EA-1BA9-9565-761EA202A0E6}"/>
                  </a:ext>
                </a:extLst>
              </p:cNvPr>
              <p:cNvSpPr txBox="1"/>
              <p:nvPr/>
            </p:nvSpPr>
            <p:spPr>
              <a:xfrm>
                <a:off x="2928558" y="3074794"/>
                <a:ext cx="23333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800" b="1" dirty="0"/>
                  <a:t>경찰서</a:t>
                </a:r>
                <a:r>
                  <a:rPr lang="en-US" altLang="ko-KR" sz="1800" b="1" dirty="0"/>
                  <a:t>(</a:t>
                </a:r>
                <a:r>
                  <a:rPr lang="ko-KR" altLang="en-US" sz="1800" b="1" dirty="0"/>
                  <a:t>파출소</a:t>
                </a:r>
                <a:r>
                  <a:rPr lang="en-US" altLang="ko-KR" sz="1800" b="1" dirty="0"/>
                  <a:t>)</a:t>
                </a:r>
                <a:r>
                  <a:rPr lang="ko-KR" altLang="en-US" sz="1800" b="1" dirty="0"/>
                  <a:t>의 수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34324D-12D0-4F29-6EF2-6A7A84F38795}"/>
                  </a:ext>
                </a:extLst>
              </p:cNvPr>
              <p:cNvSpPr txBox="1"/>
              <p:nvPr/>
            </p:nvSpPr>
            <p:spPr>
              <a:xfrm>
                <a:off x="6948487" y="3074794"/>
                <a:ext cx="61849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800" b="1"/>
                  <a:t>범죄 발생 수</a:t>
                </a:r>
                <a:endParaRPr lang="ko-KR" altLang="en-US" sz="1800" b="1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106B10-18C6-7827-3B5C-9F11D8B30583}"/>
                  </a:ext>
                </a:extLst>
              </p:cNvPr>
              <p:cNvSpPr txBox="1"/>
              <p:nvPr/>
            </p:nvSpPr>
            <p:spPr>
              <a:xfrm>
                <a:off x="6948487" y="4447979"/>
                <a:ext cx="23190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800" b="1"/>
                  <a:t>지역구별 </a:t>
                </a:r>
                <a:endParaRPr lang="en-US" altLang="ko-KR" sz="1800" b="1"/>
              </a:p>
              <a:p>
                <a:r>
                  <a:rPr lang="ko-KR" altLang="en-US" sz="1800" b="1"/>
                  <a:t>112 신고건수</a:t>
                </a:r>
                <a:endParaRPr lang="ko-KR" altLang="en-US" sz="1800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3B6706-E68A-B3BA-0B65-EFC0ABDCF9A9}"/>
                  </a:ext>
                </a:extLst>
              </p:cNvPr>
              <p:cNvSpPr txBox="1"/>
              <p:nvPr/>
            </p:nvSpPr>
            <p:spPr>
              <a:xfrm>
                <a:off x="2942845" y="4667815"/>
                <a:ext cx="658495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800" b="1" dirty="0"/>
                  <a:t>가로등</a:t>
                </a:r>
                <a:r>
                  <a:rPr lang="en-US" altLang="ko-KR" sz="1800" b="1" dirty="0"/>
                  <a:t>,</a:t>
                </a:r>
              </a:p>
              <a:p>
                <a:r>
                  <a:rPr lang="en-US" altLang="ko-KR" sz="1800" b="1" dirty="0"/>
                  <a:t>CCTV</a:t>
                </a:r>
                <a:r>
                  <a:rPr lang="ko-KR" altLang="en-US" sz="1800" b="1" dirty="0"/>
                  <a:t> 수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66BF8B64-9553-8AB7-F754-2A15C6756372}"/>
                  </a:ext>
                </a:extLst>
              </p:cNvPr>
              <p:cNvGrpSpPr/>
              <p:nvPr/>
            </p:nvGrpSpPr>
            <p:grpSpPr>
              <a:xfrm>
                <a:off x="1477681" y="4617078"/>
                <a:ext cx="1008595" cy="1002235"/>
                <a:chOff x="1477681" y="4617078"/>
                <a:chExt cx="1008595" cy="1002235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414B246B-D6EE-637E-E543-DD52199E12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77681" y="4617078"/>
                  <a:ext cx="665841" cy="665841"/>
                </a:xfrm>
                <a:prstGeom prst="rect">
                  <a:avLst/>
                </a:prstGeom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2882F221-F29F-D960-0837-4B57472BDE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38465" y="4871502"/>
                  <a:ext cx="747811" cy="747811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940779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1"/>
            <a:ext cx="272952" cy="7493892"/>
            <a:chOff x="0" y="0"/>
            <a:chExt cx="46666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5661" y="7079633"/>
            <a:ext cx="10767896" cy="568914"/>
            <a:chOff x="-37267" y="9350306"/>
            <a:chExt cx="18409938" cy="9726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0EFEFB4-5A04-6D8E-BC68-D6E83A8D3EA7}"/>
              </a:ext>
            </a:extLst>
          </p:cNvPr>
          <p:cNvSpPr txBox="1"/>
          <p:nvPr/>
        </p:nvSpPr>
        <p:spPr>
          <a:xfrm>
            <a:off x="928687" y="5810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전처리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5F8BD-0D6B-0DB2-12BF-C1912896BFFB}"/>
              </a:ext>
            </a:extLst>
          </p:cNvPr>
          <p:cNvSpPr txBox="1"/>
          <p:nvPr/>
        </p:nvSpPr>
        <p:spPr>
          <a:xfrm>
            <a:off x="6241707" y="1864587"/>
            <a:ext cx="3429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쓸모없는 행렬을 삭제한다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수집한 자료들의 기간이 전부 달라</a:t>
            </a:r>
            <a:endParaRPr lang="en-US" altLang="ko-KR" dirty="0"/>
          </a:p>
          <a:p>
            <a:r>
              <a:rPr lang="ko-KR" altLang="en-US" dirty="0"/>
              <a:t>공통으로 수집할 수 있던  </a:t>
            </a:r>
            <a:r>
              <a:rPr lang="en-US" altLang="ko-KR" dirty="0"/>
              <a:t>2015</a:t>
            </a:r>
            <a:r>
              <a:rPr lang="ko-KR" altLang="en-US" dirty="0"/>
              <a:t>년도 부터 </a:t>
            </a:r>
            <a:r>
              <a:rPr lang="en-US" altLang="ko-KR" dirty="0"/>
              <a:t>2021</a:t>
            </a:r>
            <a:r>
              <a:rPr lang="ko-KR" altLang="en-US" dirty="0"/>
              <a:t>년도 까지 정리했다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지역구별로 구분 할 수 있도록 모두 </a:t>
            </a:r>
            <a:r>
              <a:rPr lang="ko-KR" altLang="en-US" dirty="0" err="1"/>
              <a:t>전처리</a:t>
            </a:r>
            <a:r>
              <a:rPr lang="ko-KR" altLang="en-US" dirty="0"/>
              <a:t> 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7AD10D-513E-DAFC-61B8-04153E79C226}"/>
              </a:ext>
            </a:extLst>
          </p:cNvPr>
          <p:cNvGrpSpPr/>
          <p:nvPr/>
        </p:nvGrpSpPr>
        <p:grpSpPr>
          <a:xfrm>
            <a:off x="1025868" y="1413244"/>
            <a:ext cx="4392328" cy="4144662"/>
            <a:chOff x="700087" y="1257110"/>
            <a:chExt cx="4392328" cy="414466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4A63C59-5B13-B118-BD17-0FEC3E7D7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087" y="1257110"/>
              <a:ext cx="3823470" cy="182016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D1A25F2-9B94-2825-24C9-403BAF772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5487" y="2161077"/>
              <a:ext cx="3096928" cy="3240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2157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1"/>
            <a:ext cx="272952" cy="7493892"/>
            <a:chOff x="0" y="0"/>
            <a:chExt cx="46666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5661" y="7079633"/>
            <a:ext cx="10767896" cy="568914"/>
            <a:chOff x="-37267" y="9350306"/>
            <a:chExt cx="18409938" cy="9726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0EFEFB4-5A04-6D8E-BC68-D6E83A8D3EA7}"/>
              </a:ext>
            </a:extLst>
          </p:cNvPr>
          <p:cNvSpPr txBox="1"/>
          <p:nvPr/>
        </p:nvSpPr>
        <p:spPr>
          <a:xfrm>
            <a:off x="810112" y="533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시각화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800D3C-95FC-A95B-C3B0-A836825828D3}"/>
              </a:ext>
            </a:extLst>
          </p:cNvPr>
          <p:cNvGrpSpPr/>
          <p:nvPr/>
        </p:nvGrpSpPr>
        <p:grpSpPr>
          <a:xfrm>
            <a:off x="798999" y="1982922"/>
            <a:ext cx="8945594" cy="4356164"/>
            <a:chOff x="783125" y="1323266"/>
            <a:chExt cx="8945594" cy="435616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EFEA0E8-8A7F-7FAA-F036-BBAD0181B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3610" y="1803780"/>
              <a:ext cx="2516340" cy="147968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7988AB-9566-994C-FF2F-793EC7F841F0}"/>
                </a:ext>
              </a:extLst>
            </p:cNvPr>
            <p:cNvSpPr txBox="1"/>
            <p:nvPr/>
          </p:nvSpPr>
          <p:spPr>
            <a:xfrm>
              <a:off x="3865350" y="1323266"/>
              <a:ext cx="2514600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Calibri"/>
                </a:rPr>
                <a:t>범죄</a:t>
              </a:r>
              <a:r>
                <a:rPr lang="en-US" altLang="ko-KR" sz="1050" dirty="0">
                  <a:solidFill>
                    <a:prstClr val="black"/>
                  </a:solidFill>
                  <a:latin typeface="Calibri"/>
                </a:rPr>
                <a:t>(</a:t>
              </a:r>
              <a:r>
                <a:rPr lang="ko-KR" altLang="en-US" sz="1050" dirty="0">
                  <a:solidFill>
                    <a:prstClr val="black"/>
                  </a:solidFill>
                  <a:latin typeface="Calibri"/>
                </a:rPr>
                <a:t>살인</a:t>
              </a:r>
              <a:r>
                <a:rPr lang="en-US" altLang="ko-KR" sz="1050" dirty="0">
                  <a:solidFill>
                    <a:prstClr val="black"/>
                  </a:solidFill>
                  <a:latin typeface="Calibri"/>
                </a:rPr>
                <a:t>,</a:t>
              </a:r>
              <a:r>
                <a:rPr lang="ko-KR" altLang="en-US" sz="1050" dirty="0">
                  <a:solidFill>
                    <a:prstClr val="black"/>
                  </a:solidFill>
                  <a:latin typeface="Calibri"/>
                </a:rPr>
                <a:t>강도</a:t>
              </a:r>
              <a:r>
                <a:rPr lang="en-US" altLang="ko-KR" sz="1050" dirty="0">
                  <a:solidFill>
                    <a:prstClr val="black"/>
                  </a:solidFill>
                  <a:latin typeface="Calibri"/>
                </a:rPr>
                <a:t>,</a:t>
              </a:r>
              <a:r>
                <a:rPr lang="ko-KR" altLang="en-US" sz="1050" dirty="0">
                  <a:solidFill>
                    <a:prstClr val="black"/>
                  </a:solidFill>
                  <a:latin typeface="Calibri"/>
                </a:rPr>
                <a:t>강간 및 추행</a:t>
              </a:r>
              <a:r>
                <a:rPr lang="en-US" altLang="ko-KR" sz="1050" dirty="0">
                  <a:solidFill>
                    <a:prstClr val="black"/>
                  </a:solidFill>
                  <a:latin typeface="Calibri"/>
                </a:rPr>
                <a:t>,</a:t>
              </a:r>
              <a:r>
                <a:rPr lang="ko-KR" altLang="en-US" sz="1050" dirty="0">
                  <a:solidFill>
                    <a:prstClr val="black"/>
                  </a:solidFill>
                  <a:latin typeface="Calibri"/>
                </a:rPr>
                <a:t>절도</a:t>
              </a:r>
              <a:r>
                <a:rPr lang="en-US" altLang="ko-KR" sz="1050" dirty="0">
                  <a:solidFill>
                    <a:prstClr val="black"/>
                  </a:solidFill>
                  <a:latin typeface="Calibri"/>
                </a:rPr>
                <a:t>,</a:t>
              </a:r>
              <a:r>
                <a:rPr lang="ko-KR" altLang="en-US" sz="1050" dirty="0">
                  <a:solidFill>
                    <a:prstClr val="black"/>
                  </a:solidFill>
                  <a:latin typeface="Calibri"/>
                </a:rPr>
                <a:t>폭력</a:t>
              </a:r>
              <a:r>
                <a:rPr lang="en-US" altLang="ko-KR" sz="1050" dirty="0">
                  <a:solidFill>
                    <a:prstClr val="black"/>
                  </a:solidFill>
                  <a:latin typeface="Calibri"/>
                </a:rPr>
                <a:t>)</a:t>
              </a:r>
              <a:r>
                <a:rPr lang="ko-KR" altLang="en-US" sz="1050" dirty="0">
                  <a:solidFill>
                    <a:prstClr val="black"/>
                  </a:solidFill>
                  <a:latin typeface="Calibri"/>
                </a:rPr>
                <a:t> 발생 시각화</a:t>
              </a:r>
              <a:endPara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CB084AE-4952-4361-9204-A540EC190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45"/>
            <a:stretch/>
          </p:blipFill>
          <p:spPr>
            <a:xfrm>
              <a:off x="810112" y="1795462"/>
              <a:ext cx="2516338" cy="147968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2C87BC4-CD45-57FD-D3EB-842540BC1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112" y="4143487"/>
              <a:ext cx="2551227" cy="153594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BC01E-5365-3AAF-B2B3-C37A9CE5B253}"/>
                </a:ext>
              </a:extLst>
            </p:cNvPr>
            <p:cNvSpPr txBox="1"/>
            <p:nvPr/>
          </p:nvSpPr>
          <p:spPr>
            <a:xfrm>
              <a:off x="783125" y="1336900"/>
              <a:ext cx="1644967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Calibri"/>
                </a:rPr>
                <a:t>여성인구 밀집도 시각화</a:t>
              </a:r>
              <a:endPara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0BC762-5ADC-F66C-644A-4C8131CC666D}"/>
                </a:ext>
              </a:extLst>
            </p:cNvPr>
            <p:cNvSpPr txBox="1"/>
            <p:nvPr/>
          </p:nvSpPr>
          <p:spPr>
            <a:xfrm>
              <a:off x="783125" y="3654467"/>
              <a:ext cx="1263967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50" dirty="0">
                  <a:solidFill>
                    <a:prstClr val="black"/>
                  </a:solidFill>
                  <a:latin typeface="Calibri"/>
                </a:rPr>
                <a:t>CCTV </a:t>
              </a:r>
              <a:r>
                <a:rPr lang="ko-KR" altLang="en-US" sz="1050" dirty="0">
                  <a:solidFill>
                    <a:prstClr val="black"/>
                  </a:solidFill>
                  <a:latin typeface="Calibri"/>
                </a:rPr>
                <a:t>설치 시각화</a:t>
              </a:r>
              <a:endPara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E7E444B-02C7-8EAE-FD09-68BB04743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5868" y="4168346"/>
              <a:ext cx="2516339" cy="151108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712938-CD9D-0A14-8F3E-75669FF4FCAD}"/>
                </a:ext>
              </a:extLst>
            </p:cNvPr>
            <p:cNvSpPr txBox="1"/>
            <p:nvPr/>
          </p:nvSpPr>
          <p:spPr>
            <a:xfrm>
              <a:off x="7189303" y="3654467"/>
              <a:ext cx="1340167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Calibri"/>
                </a:rPr>
                <a:t>인구 밀집도 시각화</a:t>
              </a:r>
              <a:endPara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C9AD3F2-B7CA-64DD-CDE2-D22F160F3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04350" y="4147396"/>
              <a:ext cx="2551227" cy="153203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A45378-F504-9241-B932-136387066653}"/>
                </a:ext>
              </a:extLst>
            </p:cNvPr>
            <p:cNvSpPr txBox="1"/>
            <p:nvPr/>
          </p:nvSpPr>
          <p:spPr>
            <a:xfrm>
              <a:off x="3839797" y="3681298"/>
              <a:ext cx="13401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50" dirty="0">
                  <a:solidFill>
                    <a:prstClr val="black"/>
                  </a:solidFill>
                  <a:latin typeface="Calibri"/>
                </a:rPr>
                <a:t>가로등 개수 시각화</a:t>
              </a:r>
              <a:endPara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3E4CE18-6182-3E30-D0E9-17D0448E2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2381" y="1795461"/>
              <a:ext cx="2516338" cy="147968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014551-0805-AA1B-F522-58BC5B3D5783}"/>
                </a:ext>
              </a:extLst>
            </p:cNvPr>
            <p:cNvSpPr txBox="1"/>
            <p:nvPr/>
          </p:nvSpPr>
          <p:spPr>
            <a:xfrm>
              <a:off x="7152055" y="1323266"/>
              <a:ext cx="233628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50" dirty="0">
                  <a:solidFill>
                    <a:prstClr val="black"/>
                  </a:solidFill>
                  <a:latin typeface="Calibri"/>
                </a:rPr>
                <a:t>112 </a:t>
              </a:r>
              <a:r>
                <a:rPr lang="ko-KR" altLang="en-US" sz="1050" dirty="0">
                  <a:solidFill>
                    <a:prstClr val="black"/>
                  </a:solidFill>
                  <a:latin typeface="Calibri"/>
                </a:rPr>
                <a:t>신고 건수 시각화</a:t>
              </a:r>
              <a:endPara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343D2CF-8A6E-529E-47B2-E78E62798F8F}"/>
              </a:ext>
            </a:extLst>
          </p:cNvPr>
          <p:cNvSpPr txBox="1"/>
          <p:nvPr/>
        </p:nvSpPr>
        <p:spPr>
          <a:xfrm>
            <a:off x="825986" y="1128219"/>
            <a:ext cx="7324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Python</a:t>
            </a:r>
            <a:r>
              <a:rPr lang="ko-KR" altLang="en-US" b="1" dirty="0"/>
              <a:t>의 </a:t>
            </a:r>
            <a:r>
              <a:rPr lang="en-US" altLang="ko-KR" b="1" dirty="0"/>
              <a:t>Folium </a:t>
            </a:r>
            <a:r>
              <a:rPr lang="ko-KR" altLang="en-US" b="1" dirty="0"/>
              <a:t>라이브러리를 통해 각각 수집한 데이터들을 시각화</a:t>
            </a:r>
          </a:p>
        </p:txBody>
      </p:sp>
    </p:spTree>
    <p:extLst>
      <p:ext uri="{BB962C8B-B14F-4D97-AF65-F5344CB8AC3E}">
        <p14:creationId xmlns:p14="http://schemas.microsoft.com/office/powerpoint/2010/main" val="380322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1"/>
            <a:ext cx="272952" cy="7493892"/>
            <a:chOff x="0" y="0"/>
            <a:chExt cx="46666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5661" y="7079633"/>
            <a:ext cx="10767896" cy="568914"/>
            <a:chOff x="-37267" y="9350306"/>
            <a:chExt cx="18409938" cy="9726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0EFEFB4-5A04-6D8E-BC68-D6E83A8D3EA7}"/>
              </a:ext>
            </a:extLst>
          </p:cNvPr>
          <p:cNvSpPr txBox="1"/>
          <p:nvPr/>
        </p:nvSpPr>
        <p:spPr>
          <a:xfrm>
            <a:off x="1157287" y="58102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상관 관계 분석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EB20046-953D-E12C-FBFA-4C4433A2E45F}"/>
              </a:ext>
            </a:extLst>
          </p:cNvPr>
          <p:cNvGrpSpPr/>
          <p:nvPr/>
        </p:nvGrpSpPr>
        <p:grpSpPr>
          <a:xfrm>
            <a:off x="852487" y="983544"/>
            <a:ext cx="5867401" cy="5793449"/>
            <a:chOff x="1157287" y="1114425"/>
            <a:chExt cx="5867401" cy="579344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49F421-89D9-88D5-B774-025719695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8182"/>
            <a:stretch/>
          </p:blipFill>
          <p:spPr>
            <a:xfrm>
              <a:off x="1157288" y="1114425"/>
              <a:ext cx="5867400" cy="2286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F568815-8A37-2BD8-FB4A-6E137D0A2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7287" y="3400425"/>
              <a:ext cx="5867400" cy="350744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F8B8CAE-0B97-F08B-0F67-EEFAA273D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820" y="3542713"/>
            <a:ext cx="231668" cy="4084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EA6577-54B5-30CB-7A78-3A3C2786E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421" y="2028825"/>
            <a:ext cx="3922117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07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75B519-C3DD-55A5-A745-922B5789D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15" y="1097707"/>
            <a:ext cx="4007056" cy="49563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"/>
            <a:ext cx="272952" cy="7493892"/>
            <a:chOff x="0" y="0"/>
            <a:chExt cx="46666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5661" y="7079633"/>
            <a:ext cx="10767896" cy="568914"/>
            <a:chOff x="-37267" y="9350306"/>
            <a:chExt cx="18409938" cy="9726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0EFEFB4-5A04-6D8E-BC68-D6E83A8D3EA7}"/>
              </a:ext>
            </a:extLst>
          </p:cNvPr>
          <p:cNvSpPr txBox="1"/>
          <p:nvPr/>
        </p:nvSpPr>
        <p:spPr>
          <a:xfrm>
            <a:off x="1157287" y="58102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Calibri"/>
              </a:rPr>
              <a:t>상관 관계 분석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0764EF-C243-C97E-320A-733B2C529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862" y="1518465"/>
            <a:ext cx="5461337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AD0AF5-1118-B716-1E2F-0F17217B375C}"/>
              </a:ext>
            </a:extLst>
          </p:cNvPr>
          <p:cNvSpPr txBox="1"/>
          <p:nvPr/>
        </p:nvSpPr>
        <p:spPr>
          <a:xfrm>
            <a:off x="7107909" y="1571625"/>
            <a:ext cx="27682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변수들간의</a:t>
            </a:r>
            <a:r>
              <a:rPr lang="ko-KR" altLang="en-US" dirty="0"/>
              <a:t> 상관관계를 통해 종합안전지수를 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B8046-7460-C707-7AB3-D893FE77F07B}"/>
              </a:ext>
            </a:extLst>
          </p:cNvPr>
          <p:cNvSpPr txBox="1"/>
          <p:nvPr/>
        </p:nvSpPr>
        <p:spPr>
          <a:xfrm>
            <a:off x="7135199" y="2735735"/>
            <a:ext cx="238726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상관관계 </a:t>
            </a:r>
            <a:endParaRPr lang="en-US" altLang="ko-KR" sz="2400" b="1" dirty="0"/>
          </a:p>
          <a:p>
            <a:endParaRPr lang="en-US" altLang="ko-KR" sz="2400" dirty="0"/>
          </a:p>
          <a:p>
            <a:r>
              <a:rPr lang="en-US" altLang="ko-KR" sz="2400" b="1" dirty="0"/>
              <a:t>0.7</a:t>
            </a:r>
            <a:r>
              <a:rPr lang="ko-KR" altLang="en-US" sz="2400" b="1" dirty="0"/>
              <a:t>이상 </a:t>
            </a:r>
            <a:r>
              <a:rPr lang="en-US" altLang="ko-KR" sz="2400" dirty="0"/>
              <a:t>:</a:t>
            </a:r>
            <a:r>
              <a:rPr lang="ko-KR" altLang="en-US" sz="2400" dirty="0">
                <a:highlight>
                  <a:srgbClr val="FF0000"/>
                </a:highlight>
              </a:rPr>
              <a:t>위해</a:t>
            </a:r>
            <a:endParaRPr lang="en-US" altLang="ko-KR" sz="2400" dirty="0">
              <a:highlight>
                <a:srgbClr val="FF0000"/>
              </a:highlight>
            </a:endParaRPr>
          </a:p>
          <a:p>
            <a:br>
              <a:rPr lang="ko-KR" altLang="en-US" sz="2400" dirty="0"/>
            </a:br>
            <a:r>
              <a:rPr lang="en-US" altLang="ko-KR" sz="2400" b="1" dirty="0"/>
              <a:t>0.7~0.5</a:t>
            </a:r>
            <a:r>
              <a:rPr lang="en-US" altLang="ko-KR" sz="2400" dirty="0"/>
              <a:t>: </a:t>
            </a:r>
            <a:r>
              <a:rPr lang="ko-KR" altLang="en-US" sz="2400" dirty="0">
                <a:highlight>
                  <a:srgbClr val="FFFF66"/>
                </a:highlight>
              </a:rPr>
              <a:t>취약</a:t>
            </a:r>
            <a:endParaRPr lang="en-US" altLang="ko-KR" sz="2400" dirty="0">
              <a:highlight>
                <a:srgbClr val="FFFF66"/>
              </a:highlight>
            </a:endParaRPr>
          </a:p>
          <a:p>
            <a:r>
              <a:rPr lang="ko-KR" altLang="en-US" sz="2400" dirty="0"/>
              <a:t> </a:t>
            </a:r>
            <a:endParaRPr lang="en-US" altLang="ko-KR" sz="2400" dirty="0"/>
          </a:p>
          <a:p>
            <a:r>
              <a:rPr lang="en-US" altLang="ko-KR" sz="2400" b="1" dirty="0"/>
              <a:t>0.5 </a:t>
            </a:r>
            <a:r>
              <a:rPr lang="ko-KR" altLang="en-US" sz="2400" b="1" dirty="0"/>
              <a:t>미만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ko-KR" altLang="en-US" sz="2400" dirty="0">
                <a:highlight>
                  <a:srgbClr val="00FF00"/>
                </a:highlight>
              </a:rPr>
              <a:t>경감</a:t>
            </a:r>
          </a:p>
        </p:txBody>
      </p:sp>
    </p:spTree>
    <p:extLst>
      <p:ext uri="{BB962C8B-B14F-4D97-AF65-F5344CB8AC3E}">
        <p14:creationId xmlns:p14="http://schemas.microsoft.com/office/powerpoint/2010/main" val="2491556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1"/>
            <a:ext cx="272952" cy="7493892"/>
            <a:chOff x="0" y="0"/>
            <a:chExt cx="46666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5661" y="7079633"/>
            <a:ext cx="10767896" cy="568914"/>
            <a:chOff x="-37267" y="9350306"/>
            <a:chExt cx="18409938" cy="9726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0EFEFB4-5A04-6D8E-BC68-D6E83A8D3EA7}"/>
              </a:ext>
            </a:extLst>
          </p:cNvPr>
          <p:cNvSpPr txBox="1"/>
          <p:nvPr/>
        </p:nvSpPr>
        <p:spPr>
          <a:xfrm>
            <a:off x="1157287" y="58102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상관 관계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F51DCA-9ADA-9FD1-C4A6-01DEB60003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9" t="83" r="919" b="80158"/>
          <a:stretch/>
        </p:blipFill>
        <p:spPr>
          <a:xfrm>
            <a:off x="577334" y="1617581"/>
            <a:ext cx="6280686" cy="14789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4B10E7-1BC8-DF53-01EB-9DCFA7A36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55" y="3629025"/>
            <a:ext cx="3581400" cy="26980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504192-53FA-ADAB-448D-3263048C7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999" y="3746947"/>
            <a:ext cx="2804403" cy="22861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2AF3B6-5F6D-94C5-0921-6A7D05BA7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1461" y="2915758"/>
            <a:ext cx="231668" cy="4084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CE8E0A-B804-FB92-9272-66EA0CCAF8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402" y="1580408"/>
            <a:ext cx="3080950" cy="34876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CCD183-ED37-8FBD-F59E-A6D2F364C6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100593">
            <a:off x="1817957" y="3278315"/>
            <a:ext cx="1560711" cy="609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5C6344-26AA-604B-298B-445418DD52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4293591">
            <a:off x="4047837" y="3362995"/>
            <a:ext cx="1560711" cy="6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01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1"/>
            <a:ext cx="272952" cy="7493892"/>
            <a:chOff x="0" y="0"/>
            <a:chExt cx="46666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5661" y="7079633"/>
            <a:ext cx="10767896" cy="568914"/>
            <a:chOff x="-37267" y="9350306"/>
            <a:chExt cx="18409938" cy="9726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0EFEFB4-5A04-6D8E-BC68-D6E83A8D3EA7}"/>
              </a:ext>
            </a:extLst>
          </p:cNvPr>
          <p:cNvSpPr txBox="1"/>
          <p:nvPr/>
        </p:nvSpPr>
        <p:spPr>
          <a:xfrm>
            <a:off x="1157287" y="5810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Calibri"/>
              </a:rPr>
              <a:t>종합지수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CE9B7A-2E90-EF3B-0D30-A18FFF540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87" y="1380732"/>
            <a:ext cx="4658087" cy="3619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2624D3-DE29-69E7-24EB-82D208CE6F10}"/>
              </a:ext>
            </a:extLst>
          </p:cNvPr>
          <p:cNvSpPr txBox="1"/>
          <p:nvPr/>
        </p:nvSpPr>
        <p:spPr>
          <a:xfrm>
            <a:off x="6415087" y="2094948"/>
            <a:ext cx="3352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Python</a:t>
            </a:r>
            <a:r>
              <a:rPr lang="ko-KR" altLang="en-US" dirty="0"/>
              <a:t>의</a:t>
            </a:r>
            <a:r>
              <a:rPr lang="en-US" altLang="ko-KR" dirty="0"/>
              <a:t> Folium </a:t>
            </a:r>
            <a:r>
              <a:rPr lang="ko-KR" altLang="en-US" dirty="0"/>
              <a:t>라이브러리를 통해 치안 종합지수를 시각화해</a:t>
            </a:r>
            <a:r>
              <a:rPr lang="en-US" altLang="ko-KR" dirty="0"/>
              <a:t> </a:t>
            </a:r>
            <a:r>
              <a:rPr lang="ko-KR" altLang="en-US" dirty="0"/>
              <a:t>한번에 위험도를 확인할 수 있게 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70285E-4289-A3DC-395A-D2AE79041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500" y="3659058"/>
            <a:ext cx="2377573" cy="269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05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1"/>
            <a:ext cx="272952" cy="7493892"/>
            <a:chOff x="0" y="0"/>
            <a:chExt cx="46666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5661" y="7079633"/>
            <a:ext cx="10767896" cy="568914"/>
            <a:chOff x="-37267" y="9350306"/>
            <a:chExt cx="18409938" cy="9726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0EFEFB4-5A04-6D8E-BC68-D6E83A8D3EA7}"/>
              </a:ext>
            </a:extLst>
          </p:cNvPr>
          <p:cNvSpPr txBox="1"/>
          <p:nvPr/>
        </p:nvSpPr>
        <p:spPr>
          <a:xfrm>
            <a:off x="784975" y="5812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목차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9CCCCE-024B-3F23-8026-5D327C389030}"/>
              </a:ext>
            </a:extLst>
          </p:cNvPr>
          <p:cNvGrpSpPr/>
          <p:nvPr/>
        </p:nvGrpSpPr>
        <p:grpSpPr>
          <a:xfrm>
            <a:off x="673325" y="2181225"/>
            <a:ext cx="9642193" cy="3049332"/>
            <a:chOff x="604157" y="2236263"/>
            <a:chExt cx="9642193" cy="3049332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0376DC7-C086-1046-0186-8E845CB9951A}"/>
                </a:ext>
              </a:extLst>
            </p:cNvPr>
            <p:cNvGrpSpPr/>
            <p:nvPr/>
          </p:nvGrpSpPr>
          <p:grpSpPr>
            <a:xfrm>
              <a:off x="604157" y="2574419"/>
              <a:ext cx="9488260" cy="1642129"/>
              <a:chOff x="765395" y="2157019"/>
              <a:chExt cx="9488260" cy="1642129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96320A6E-4696-816B-5A56-3A193FAEFB3E}"/>
                  </a:ext>
                </a:extLst>
              </p:cNvPr>
              <p:cNvGrpSpPr/>
              <p:nvPr/>
            </p:nvGrpSpPr>
            <p:grpSpPr>
              <a:xfrm>
                <a:off x="765395" y="2900676"/>
                <a:ext cx="9488260" cy="898472"/>
                <a:chOff x="590466" y="3990691"/>
                <a:chExt cx="9488260" cy="898472"/>
              </a:xfrm>
            </p:grpSpPr>
            <p:grpSp>
              <p:nvGrpSpPr>
                <p:cNvPr id="4" name="그룹 1005">
                  <a:extLst>
                    <a:ext uri="{FF2B5EF4-FFF2-40B4-BE49-F238E27FC236}">
                      <a16:creationId xmlns:a16="http://schemas.microsoft.com/office/drawing/2014/main" id="{D714DE32-AD89-6D4A-CACE-97A8EADBB8EF}"/>
                    </a:ext>
                  </a:extLst>
                </p:cNvPr>
                <p:cNvGrpSpPr/>
                <p:nvPr/>
              </p:nvGrpSpPr>
              <p:grpSpPr>
                <a:xfrm>
                  <a:off x="590466" y="4416079"/>
                  <a:ext cx="9488260" cy="68956"/>
                  <a:chOff x="1009524" y="6228571"/>
                  <a:chExt cx="16222136" cy="117895"/>
                </a:xfrm>
              </p:grpSpPr>
              <p:pic>
                <p:nvPicPr>
                  <p:cNvPr id="51" name="Object 14">
                    <a:extLst>
                      <a:ext uri="{FF2B5EF4-FFF2-40B4-BE49-F238E27FC236}">
                        <a16:creationId xmlns:a16="http://schemas.microsoft.com/office/drawing/2014/main" id="{16A6C616-D8C6-CFBA-7F52-A2A7C9980C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009524" y="6228571"/>
                    <a:ext cx="16222136" cy="11789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" name="그룹 1007">
                  <a:extLst>
                    <a:ext uri="{FF2B5EF4-FFF2-40B4-BE49-F238E27FC236}">
                      <a16:creationId xmlns:a16="http://schemas.microsoft.com/office/drawing/2014/main" id="{C7A3491B-BBAB-0A4C-AAD4-03B598FE237D}"/>
                    </a:ext>
                  </a:extLst>
                </p:cNvPr>
                <p:cNvGrpSpPr/>
                <p:nvPr/>
              </p:nvGrpSpPr>
              <p:grpSpPr>
                <a:xfrm>
                  <a:off x="1664385" y="4825675"/>
                  <a:ext cx="1559722" cy="59029"/>
                  <a:chOff x="2845610" y="6928859"/>
                  <a:chExt cx="2666667" cy="100923"/>
                </a:xfrm>
              </p:grpSpPr>
              <p:pic>
                <p:nvPicPr>
                  <p:cNvPr id="49" name="Object 24">
                    <a:extLst>
                      <a:ext uri="{FF2B5EF4-FFF2-40B4-BE49-F238E27FC236}">
                        <a16:creationId xmlns:a16="http://schemas.microsoft.com/office/drawing/2014/main" id="{A2838E55-E100-8759-700F-8A51DFD0B0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-5400000">
                    <a:off x="2845610" y="6928859"/>
                    <a:ext cx="2666667" cy="1009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" name="그룹 1008">
                  <a:extLst>
                    <a:ext uri="{FF2B5EF4-FFF2-40B4-BE49-F238E27FC236}">
                      <a16:creationId xmlns:a16="http://schemas.microsoft.com/office/drawing/2014/main" id="{A54E731C-677F-155E-CF9B-A5281BF4C5C2}"/>
                    </a:ext>
                  </a:extLst>
                </p:cNvPr>
                <p:cNvGrpSpPr/>
                <p:nvPr/>
              </p:nvGrpSpPr>
              <p:grpSpPr>
                <a:xfrm>
                  <a:off x="3618860" y="3997375"/>
                  <a:ext cx="1559722" cy="59029"/>
                  <a:chOff x="6187188" y="5512711"/>
                  <a:chExt cx="2666667" cy="100923"/>
                </a:xfrm>
              </p:grpSpPr>
              <p:pic>
                <p:nvPicPr>
                  <p:cNvPr id="47" name="Object 28">
                    <a:extLst>
                      <a:ext uri="{FF2B5EF4-FFF2-40B4-BE49-F238E27FC236}">
                        <a16:creationId xmlns:a16="http://schemas.microsoft.com/office/drawing/2014/main" id="{1C41078F-D1BE-8B05-F6CE-CA754ACD70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 rot="5400000">
                    <a:off x="6187188" y="5512711"/>
                    <a:ext cx="2666667" cy="1009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" name="그룹 1009">
                  <a:extLst>
                    <a:ext uri="{FF2B5EF4-FFF2-40B4-BE49-F238E27FC236}">
                      <a16:creationId xmlns:a16="http://schemas.microsoft.com/office/drawing/2014/main" id="{DED7FDD7-44EF-3E11-91DD-A3B4F0D06B5F}"/>
                    </a:ext>
                  </a:extLst>
                </p:cNvPr>
                <p:cNvGrpSpPr/>
                <p:nvPr/>
              </p:nvGrpSpPr>
              <p:grpSpPr>
                <a:xfrm>
                  <a:off x="5668415" y="4830134"/>
                  <a:ext cx="1559722" cy="59029"/>
                  <a:chOff x="9691324" y="6936483"/>
                  <a:chExt cx="2666667" cy="100923"/>
                </a:xfrm>
              </p:grpSpPr>
              <p:pic>
                <p:nvPicPr>
                  <p:cNvPr id="46" name="Object 34">
                    <a:extLst>
                      <a:ext uri="{FF2B5EF4-FFF2-40B4-BE49-F238E27FC236}">
                        <a16:creationId xmlns:a16="http://schemas.microsoft.com/office/drawing/2014/main" id="{D6D48291-3012-53D7-EE64-FF986F9E57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-5400000">
                    <a:off x="9691324" y="6936483"/>
                    <a:ext cx="2666667" cy="1009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그룹 1010">
                  <a:extLst>
                    <a:ext uri="{FF2B5EF4-FFF2-40B4-BE49-F238E27FC236}">
                      <a16:creationId xmlns:a16="http://schemas.microsoft.com/office/drawing/2014/main" id="{786635E0-2659-002B-C27D-A7708E454382}"/>
                    </a:ext>
                  </a:extLst>
                </p:cNvPr>
                <p:cNvGrpSpPr/>
                <p:nvPr/>
              </p:nvGrpSpPr>
              <p:grpSpPr>
                <a:xfrm>
                  <a:off x="7661883" y="3990691"/>
                  <a:ext cx="1559722" cy="59029"/>
                  <a:chOff x="13099569" y="5501283"/>
                  <a:chExt cx="2666667" cy="100923"/>
                </a:xfrm>
              </p:grpSpPr>
              <p:pic>
                <p:nvPicPr>
                  <p:cNvPr id="44" name="Object 38">
                    <a:extLst>
                      <a:ext uri="{FF2B5EF4-FFF2-40B4-BE49-F238E27FC236}">
                        <a16:creationId xmlns:a16="http://schemas.microsoft.com/office/drawing/2014/main" id="{C88A7D14-580C-FAFD-7DF0-07919F491B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 rot="5400000">
                    <a:off x="13099569" y="5501283"/>
                    <a:ext cx="2666667" cy="100923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3" name="Object 28">
                <a:extLst>
                  <a:ext uri="{FF2B5EF4-FFF2-40B4-BE49-F238E27FC236}">
                    <a16:creationId xmlns:a16="http://schemas.microsoft.com/office/drawing/2014/main" id="{5C32D80B-4F58-AB08-06B0-6B4959277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21957" y="2907360"/>
                <a:ext cx="1559711" cy="59029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AF7CC5-557F-7E87-41B7-6D8BE0FC58A0}"/>
                </a:ext>
              </a:extLst>
            </p:cNvPr>
            <p:cNvSpPr txBox="1"/>
            <p:nvPr/>
          </p:nvSpPr>
          <p:spPr>
            <a:xfrm>
              <a:off x="640574" y="3987728"/>
              <a:ext cx="1355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Calibri"/>
                  <a:cs typeface="+mn-cs"/>
                </a:rPr>
                <a:t>서론 및 주제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22E4B2-B864-2CEE-5112-FB29C966BF41}"/>
                </a:ext>
              </a:extLst>
            </p:cNvPr>
            <p:cNvSpPr txBox="1"/>
            <p:nvPr/>
          </p:nvSpPr>
          <p:spPr>
            <a:xfrm>
              <a:off x="2448459" y="3129366"/>
              <a:ext cx="124594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Calibri"/>
                  <a:cs typeface="+mn-cs"/>
                </a:rPr>
                <a:t>구성원 소개 및 수행방향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13F3DD-663C-468A-7D5E-9F46E3349260}"/>
                </a:ext>
              </a:extLst>
            </p:cNvPr>
            <p:cNvSpPr txBox="1"/>
            <p:nvPr/>
          </p:nvSpPr>
          <p:spPr>
            <a:xfrm>
              <a:off x="4464367" y="3958169"/>
              <a:ext cx="139364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Calibri"/>
                  <a:cs typeface="+mn-cs"/>
                </a:rPr>
                <a:t>분석과 예측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521803D-01B2-27F8-08D6-B4670F140C4A}"/>
                </a:ext>
              </a:extLst>
            </p:cNvPr>
            <p:cNvSpPr txBox="1"/>
            <p:nvPr/>
          </p:nvSpPr>
          <p:spPr>
            <a:xfrm>
              <a:off x="6543468" y="3281126"/>
              <a:ext cx="139364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b="1" dirty="0">
                  <a:solidFill>
                    <a:schemeClr val="accent6"/>
                  </a:solidFill>
                  <a:latin typeface="Calibri"/>
                </a:rPr>
                <a:t>서비스 구현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71D993-C218-C4DB-ADE2-5EB7E41ED881}"/>
                </a:ext>
              </a:extLst>
            </p:cNvPr>
            <p:cNvSpPr txBox="1"/>
            <p:nvPr/>
          </p:nvSpPr>
          <p:spPr>
            <a:xfrm>
              <a:off x="8534235" y="3936204"/>
              <a:ext cx="171211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b="1" dirty="0">
                  <a:solidFill>
                    <a:schemeClr val="accent6"/>
                  </a:solidFill>
                  <a:latin typeface="Calibri"/>
                </a:rPr>
                <a:t>발전 방향 및 </a:t>
              </a:r>
              <a:endParaRPr lang="en-US" altLang="ko-KR" sz="1600" b="1" dirty="0">
                <a:solidFill>
                  <a:schemeClr val="accent6"/>
                </a:solidFill>
                <a:latin typeface="Calibri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dirty="0" err="1">
                  <a:solidFill>
                    <a:schemeClr val="accent6"/>
                  </a:solidFill>
                  <a:latin typeface="Calibri"/>
                </a:rPr>
                <a:t>QnA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579159-0F59-58B1-5D64-D2DC7E39FDD7}"/>
                </a:ext>
              </a:extLst>
            </p:cNvPr>
            <p:cNvSpPr txBox="1"/>
            <p:nvPr/>
          </p:nvSpPr>
          <p:spPr>
            <a:xfrm>
              <a:off x="646703" y="2380305"/>
              <a:ext cx="10938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+mn-cs"/>
                </a:rPr>
                <a:t>문제 </a:t>
              </a: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"/>
                  <a:cs typeface="+mn-cs"/>
                </a:rPr>
                <a:t>인식및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+mn-cs"/>
                </a:rPr>
                <a:t>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+mn-cs"/>
                </a:rPr>
                <a:t>주제 설명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43A885-2245-C032-23DD-6D629CF47103}"/>
                </a:ext>
              </a:extLst>
            </p:cNvPr>
            <p:cNvSpPr txBox="1"/>
            <p:nvPr/>
          </p:nvSpPr>
          <p:spPr>
            <a:xfrm>
              <a:off x="2457938" y="4589452"/>
              <a:ext cx="149694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+mn-cs"/>
                </a:rPr>
                <a:t>구성원 역할 분담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latin typeface="Calibri"/>
                </a:rPr>
                <a:t>수행 방향</a:t>
              </a:r>
              <a:endParaRPr lang="en-US" altLang="ko-KR" sz="1200" dirty="0">
                <a:latin typeface="Calibri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+mn-cs"/>
                </a:rPr>
                <a:t>수행 도구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6CA0CCD-07FD-3BFE-FBC9-95E829F94107}"/>
                </a:ext>
              </a:extLst>
            </p:cNvPr>
            <p:cNvSpPr txBox="1"/>
            <p:nvPr/>
          </p:nvSpPr>
          <p:spPr>
            <a:xfrm>
              <a:off x="4465684" y="2236263"/>
              <a:ext cx="254417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+mn-cs"/>
                </a:rPr>
                <a:t>수집</a:t>
              </a:r>
              <a:r>
                <a:rPr lang="en-US" altLang="ko-KR" sz="1200" dirty="0">
                  <a:latin typeface="Calibri"/>
                </a:rPr>
                <a:t>,</a:t>
              </a:r>
              <a:r>
                <a:rPr lang="ko-KR" altLang="en-US" sz="1200" dirty="0" err="1">
                  <a:latin typeface="Calibri"/>
                </a:rPr>
                <a:t>전처리</a:t>
              </a:r>
              <a:endParaRPr lang="en-US" altLang="ko-KR" sz="1200" dirty="0">
                <a:latin typeface="Calibri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+mn-cs"/>
                </a:rPr>
                <a:t>분석</a:t>
              </a:r>
              <a:r>
                <a:rPr lang="en-US" altLang="ko-KR" sz="1200" dirty="0">
                  <a:latin typeface="Calibri"/>
                </a:rPr>
                <a:t>,</a:t>
              </a:r>
              <a:r>
                <a:rPr lang="ko-KR" altLang="en-US" sz="1200" dirty="0">
                  <a:latin typeface="Calibri"/>
                </a:rPr>
                <a:t>시각화</a:t>
              </a:r>
              <a:endParaRPr lang="en-US" altLang="ko-KR" sz="1200" dirty="0">
                <a:latin typeface="Calibri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+mn-cs"/>
                </a:rPr>
                <a:t>종합지수 산출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latin typeface="Calibri"/>
                </a:rPr>
                <a:t>예측 알고리즘 모델링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FE92C42-5AAB-073A-280D-A2E669D63FA4}"/>
                </a:ext>
              </a:extLst>
            </p:cNvPr>
            <p:cNvSpPr txBox="1"/>
            <p:nvPr/>
          </p:nvSpPr>
          <p:spPr>
            <a:xfrm>
              <a:off x="6491482" y="4639264"/>
              <a:ext cx="121655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+mn-cs"/>
                </a:rPr>
                <a:t>MySQL DB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+mn-cs"/>
                </a:rPr>
                <a:t>생성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+mn-cs"/>
                </a:rPr>
                <a:t>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+mn-cs"/>
                </a:rPr>
                <a:t>DJANGO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+mn-cs"/>
                </a:rPr>
                <a:t>를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+mn-cs"/>
                </a:rPr>
                <a:t>통한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cs typeface="+mn-cs"/>
                </a:rPr>
                <a:t>웹 서비스 구현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69B59BE-53F6-508F-6EFB-200164417302}"/>
                </a:ext>
              </a:extLst>
            </p:cNvPr>
            <p:cNvSpPr txBox="1"/>
            <p:nvPr/>
          </p:nvSpPr>
          <p:spPr>
            <a:xfrm>
              <a:off x="8425921" y="2415937"/>
              <a:ext cx="15091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/>
                <a:t>활용 방안</a:t>
              </a:r>
              <a:r>
                <a:rPr lang="en-US" altLang="ko-KR" sz="1200" dirty="0"/>
                <a:t>,</a:t>
              </a:r>
              <a:r>
                <a:rPr lang="ko-KR" altLang="en-US" sz="1200" dirty="0"/>
                <a:t>발전방향</a:t>
              </a:r>
              <a:endParaRPr lang="en-US" altLang="ko-KR" sz="1200" dirty="0"/>
            </a:p>
            <a:p>
              <a:r>
                <a:rPr lang="ko-KR" altLang="en-US" sz="1200" dirty="0"/>
                <a:t>수정할 점</a:t>
              </a:r>
              <a:r>
                <a:rPr lang="en-US" altLang="ko-KR" sz="1200" dirty="0"/>
                <a:t>,</a:t>
              </a:r>
              <a:r>
                <a:rPr lang="ko-KR" altLang="en-US" sz="1200" dirty="0" err="1"/>
                <a:t>느낀점</a:t>
              </a:r>
              <a:endParaRPr lang="ko-KR" altLang="en-US" sz="1200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A32B0AE-FE21-6F2D-F260-0B9E00438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99" y="-419339"/>
            <a:ext cx="4474852" cy="19447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272952" cy="7562849"/>
            <a:chOff x="0" y="0"/>
            <a:chExt cx="46666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993935"/>
            <a:ext cx="10767896" cy="568914"/>
            <a:chOff x="-37267" y="9350306"/>
            <a:chExt cx="18409938" cy="9726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FE18C7-E53D-BCF3-1D10-D2CABBA5E767}"/>
              </a:ext>
            </a:extLst>
          </p:cNvPr>
          <p:cNvGrpSpPr/>
          <p:nvPr/>
        </p:nvGrpSpPr>
        <p:grpSpPr>
          <a:xfrm>
            <a:off x="3123243" y="2090473"/>
            <a:ext cx="3317936" cy="3691342"/>
            <a:chOff x="791219" y="3020535"/>
            <a:chExt cx="2784387" cy="284375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91219" y="3020535"/>
              <a:ext cx="2784387" cy="478068"/>
              <a:chOff x="1352753" y="3842601"/>
              <a:chExt cx="4760484" cy="81735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52753" y="3842601"/>
                <a:ext cx="4760484" cy="81735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91219" y="3632169"/>
              <a:ext cx="2784387" cy="478068"/>
              <a:chOff x="1352753" y="4888316"/>
              <a:chExt cx="4760484" cy="81735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52753" y="4888316"/>
                <a:ext cx="4760484" cy="8173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91219" y="4225250"/>
              <a:ext cx="2784387" cy="478068"/>
              <a:chOff x="1352753" y="5902310"/>
              <a:chExt cx="4760484" cy="81735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52753" y="5902310"/>
                <a:ext cx="4760484" cy="81735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91219" y="4809945"/>
              <a:ext cx="2784387" cy="478068"/>
              <a:chOff x="1352753" y="6901967"/>
              <a:chExt cx="4760484" cy="81735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52753" y="6901967"/>
                <a:ext cx="4760484" cy="81735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91219" y="5386222"/>
              <a:ext cx="2784387" cy="478068"/>
              <a:chOff x="1352753" y="7887231"/>
              <a:chExt cx="4760484" cy="81735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52753" y="7887231"/>
                <a:ext cx="4760484" cy="81735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3133717" y="2088047"/>
            <a:ext cx="504946" cy="625411"/>
            <a:chOff x="1367781" y="3839404"/>
            <a:chExt cx="724482" cy="8237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318148" y="3889037"/>
              <a:ext cx="823747" cy="72448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14150" y="2283898"/>
            <a:ext cx="227812" cy="261831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713402" y="2158372"/>
            <a:ext cx="230783" cy="405583"/>
            <a:chOff x="6716767" y="6004892"/>
            <a:chExt cx="331120" cy="534206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6767" y="6004892"/>
              <a:ext cx="331120" cy="534206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43C6E3-54AB-F182-EF38-58515F2E916E}"/>
              </a:ext>
            </a:extLst>
          </p:cNvPr>
          <p:cNvGrpSpPr/>
          <p:nvPr/>
        </p:nvGrpSpPr>
        <p:grpSpPr>
          <a:xfrm>
            <a:off x="3080316" y="2917539"/>
            <a:ext cx="3699981" cy="2819942"/>
            <a:chOff x="3080316" y="2917539"/>
            <a:chExt cx="3699981" cy="281994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090864" y="2928741"/>
              <a:ext cx="553038" cy="531889"/>
              <a:chOff x="1306296" y="4946710"/>
              <a:chExt cx="793483" cy="70056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1306296" y="4946710"/>
                <a:ext cx="793483" cy="700568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30489" y="3077832"/>
              <a:ext cx="335896" cy="261831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3081486" y="3698589"/>
              <a:ext cx="571793" cy="531889"/>
              <a:chOff x="1292841" y="5960703"/>
              <a:chExt cx="820392" cy="7005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1292841" y="5960703"/>
                <a:ext cx="820392" cy="70056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90268" y="3845329"/>
              <a:ext cx="371507" cy="261831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3080316" y="4457554"/>
              <a:ext cx="574132" cy="531889"/>
              <a:chOff x="1291163" y="6960360"/>
              <a:chExt cx="823748" cy="70056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400000">
                <a:off x="1291163" y="6960360"/>
                <a:ext cx="823748" cy="700568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95387" y="4604294"/>
              <a:ext cx="368480" cy="230075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3086106" y="5205592"/>
              <a:ext cx="562552" cy="531889"/>
              <a:chOff x="1299470" y="7945624"/>
              <a:chExt cx="807134" cy="700568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00000">
                <a:off x="1299470" y="7945624"/>
                <a:ext cx="807134" cy="700568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95389" y="5352331"/>
              <a:ext cx="371070" cy="26025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DCE52B-7832-FCAC-D3C4-EBFBCA5DFB77}"/>
                </a:ext>
              </a:extLst>
            </p:cNvPr>
            <p:cNvSpPr txBox="1"/>
            <p:nvPr/>
          </p:nvSpPr>
          <p:spPr>
            <a:xfrm>
              <a:off x="3873728" y="4468385"/>
              <a:ext cx="2361760" cy="4794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Linear Regression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AB86AF-51B4-4D91-EB21-0146B28312EC}"/>
                </a:ext>
              </a:extLst>
            </p:cNvPr>
            <p:cNvSpPr txBox="1"/>
            <p:nvPr/>
          </p:nvSpPr>
          <p:spPr>
            <a:xfrm>
              <a:off x="3669760" y="3718461"/>
              <a:ext cx="2771419" cy="4794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AdaBoost Regression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6322CC-535D-466D-8E5D-FC08477E3C0E}"/>
                </a:ext>
              </a:extLst>
            </p:cNvPr>
            <p:cNvSpPr txBox="1"/>
            <p:nvPr/>
          </p:nvSpPr>
          <p:spPr>
            <a:xfrm>
              <a:off x="3620503" y="5243584"/>
              <a:ext cx="2904177" cy="4394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1" dirty="0"/>
                <a:t>Decision Tree Regression</a:t>
              </a:r>
              <a:endParaRPr lang="ko-KR" altLang="en-US" sz="16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44B4DB-FEC4-E4DF-448A-322285CA3CDF}"/>
                </a:ext>
              </a:extLst>
            </p:cNvPr>
            <p:cNvSpPr txBox="1"/>
            <p:nvPr/>
          </p:nvSpPr>
          <p:spPr>
            <a:xfrm>
              <a:off x="3561775" y="2917539"/>
              <a:ext cx="3218522" cy="4394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1" dirty="0"/>
                <a:t>Random Forest Regression</a:t>
              </a:r>
              <a:endParaRPr lang="ko-KR" altLang="en-US" sz="1600" b="1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E91617F-FD3F-93BD-17A3-5806F8735D5B}"/>
              </a:ext>
            </a:extLst>
          </p:cNvPr>
          <p:cNvSpPr txBox="1"/>
          <p:nvPr/>
        </p:nvSpPr>
        <p:spPr>
          <a:xfrm>
            <a:off x="3992438" y="2154977"/>
            <a:ext cx="2130977" cy="479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XGB Regression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416D73-5D2A-9D85-C24C-DC759DA3BEAE}"/>
              </a:ext>
            </a:extLst>
          </p:cNvPr>
          <p:cNvSpPr txBox="1"/>
          <p:nvPr/>
        </p:nvSpPr>
        <p:spPr>
          <a:xfrm>
            <a:off x="658142" y="2142247"/>
            <a:ext cx="1491274" cy="479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SPLIT DATA</a:t>
            </a:r>
            <a:endParaRPr lang="ko-KR" altLang="en-US" b="1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E9B42FB-53B6-E308-D331-93DD53702603}"/>
              </a:ext>
            </a:extLst>
          </p:cNvPr>
          <p:cNvGrpSpPr/>
          <p:nvPr/>
        </p:nvGrpSpPr>
        <p:grpSpPr>
          <a:xfrm>
            <a:off x="6878456" y="1599735"/>
            <a:ext cx="3516588" cy="4237451"/>
            <a:chOff x="6692160" y="1301868"/>
            <a:chExt cx="3516588" cy="3797231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D0E4334-A97A-215E-0945-3753C043F323}"/>
                </a:ext>
              </a:extLst>
            </p:cNvPr>
            <p:cNvGrpSpPr/>
            <p:nvPr/>
          </p:nvGrpSpPr>
          <p:grpSpPr>
            <a:xfrm>
              <a:off x="6692160" y="1301868"/>
              <a:ext cx="3516588" cy="3797231"/>
              <a:chOff x="6860899" y="1398525"/>
              <a:chExt cx="2939255" cy="320673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0800000">
                <a:off x="6860899" y="1746972"/>
                <a:ext cx="2939255" cy="2858287"/>
              </a:xfrm>
              <a:prstGeom prst="rect">
                <a:avLst/>
              </a:prstGeom>
            </p:spPr>
          </p:pic>
          <p:grpSp>
            <p:nvGrpSpPr>
              <p:cNvPr id="1016" name="그룹 1016"/>
              <p:cNvGrpSpPr/>
              <p:nvPr/>
            </p:nvGrpSpPr>
            <p:grpSpPr>
              <a:xfrm rot="10800000">
                <a:off x="6863892" y="1746972"/>
                <a:ext cx="2933269" cy="504809"/>
                <a:chOff x="7528229" y="7866356"/>
                <a:chExt cx="5015028" cy="863075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7528229" y="7866356"/>
                  <a:ext cx="5015028" cy="863075"/>
                </a:xfrm>
                <a:prstGeom prst="rect">
                  <a:avLst/>
                </a:prstGeom>
              </p:spPr>
            </p:pic>
          </p:grpSp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10800000">
                <a:off x="7146878" y="1398525"/>
                <a:ext cx="883079" cy="263663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B271A9-6838-82C3-35DE-5301C4ECE0F8}"/>
                  </a:ext>
                </a:extLst>
              </p:cNvPr>
              <p:cNvSpPr txBox="1"/>
              <p:nvPr/>
            </p:nvSpPr>
            <p:spPr>
              <a:xfrm>
                <a:off x="7517927" y="1856118"/>
                <a:ext cx="2006469" cy="2794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회귀 분석 모델링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2FB43B-66C7-EE10-620E-5E2917D098C5}"/>
                </a:ext>
              </a:extLst>
            </p:cNvPr>
            <p:cNvSpPr txBox="1"/>
            <p:nvPr/>
          </p:nvSpPr>
          <p:spPr>
            <a:xfrm>
              <a:off x="6698048" y="2507922"/>
              <a:ext cx="3380527" cy="20685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/>
                <a:t>사이킷런의</a:t>
              </a:r>
              <a:r>
                <a:rPr lang="ko-KR" altLang="en-US" dirty="0"/>
                <a:t> 회귀 분석 모델들을 적용해 </a:t>
              </a:r>
              <a:r>
                <a:rPr lang="en-US" altLang="ko-KR" dirty="0"/>
                <a:t>112 </a:t>
              </a:r>
              <a:r>
                <a:rPr lang="ko-KR" altLang="en-US" dirty="0"/>
                <a:t>신고건수를 예측하는 모델을 구상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dirty="0"/>
                <a:t>112 </a:t>
              </a:r>
              <a:r>
                <a:rPr lang="ko-KR" altLang="en-US" dirty="0"/>
                <a:t>신고 건수를 종속 변수로 다른 수집한 데이터들을 독립 변수로 앞으로 일어날 신고 건수를 예측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A32B0AE-FE21-6F2D-F260-0B9E00438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99" y="-419339"/>
            <a:ext cx="4474852" cy="1944793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7ED3DD8-AC37-0C1E-874E-E1D8D0DE320A}"/>
              </a:ext>
            </a:extLst>
          </p:cNvPr>
          <p:cNvGrpSpPr/>
          <p:nvPr/>
        </p:nvGrpSpPr>
        <p:grpSpPr>
          <a:xfrm>
            <a:off x="852487" y="1419225"/>
            <a:ext cx="3317936" cy="625411"/>
            <a:chOff x="4677855" y="1111997"/>
            <a:chExt cx="3317936" cy="625411"/>
          </a:xfrm>
        </p:grpSpPr>
        <p:pic>
          <p:nvPicPr>
            <p:cNvPr id="9" name="Object 17">
              <a:extLst>
                <a:ext uri="{FF2B5EF4-FFF2-40B4-BE49-F238E27FC236}">
                  <a16:creationId xmlns:a16="http://schemas.microsoft.com/office/drawing/2014/main" id="{5C813B16-F831-15DD-6655-0D0BC7F03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7855" y="1114425"/>
              <a:ext cx="3317936" cy="620557"/>
            </a:xfrm>
            <a:prstGeom prst="rect">
              <a:avLst/>
            </a:prstGeom>
          </p:spPr>
        </p:pic>
        <p:pic>
          <p:nvPicPr>
            <p:cNvPr id="10" name="Object 32">
              <a:extLst>
                <a:ext uri="{FF2B5EF4-FFF2-40B4-BE49-F238E27FC236}">
                  <a16:creationId xmlns:a16="http://schemas.microsoft.com/office/drawing/2014/main" id="{17EC78EC-7BBE-DBE8-BF1F-FA19894C8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4628095" y="1172230"/>
              <a:ext cx="625411" cy="504946"/>
            </a:xfrm>
            <a:prstGeom prst="rect">
              <a:avLst/>
            </a:prstGeom>
          </p:spPr>
        </p:pic>
        <p:pic>
          <p:nvPicPr>
            <p:cNvPr id="13" name="Object 34">
              <a:extLst>
                <a:ext uri="{FF2B5EF4-FFF2-40B4-BE49-F238E27FC236}">
                  <a16:creationId xmlns:a16="http://schemas.microsoft.com/office/drawing/2014/main" id="{C4B906BE-8CAD-18A5-2926-A07933DEF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8761" y="1307850"/>
              <a:ext cx="227812" cy="26183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EF6519-B9EC-B47B-434D-7BC1A558EF5D}"/>
                </a:ext>
              </a:extLst>
            </p:cNvPr>
            <p:cNvSpPr txBox="1"/>
            <p:nvPr/>
          </p:nvSpPr>
          <p:spPr>
            <a:xfrm>
              <a:off x="5729287" y="1240037"/>
              <a:ext cx="19855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XGB Regression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1A419B4-33B8-C7BF-DEF1-5859854E9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92" y="2525539"/>
            <a:ext cx="5145470" cy="251177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533EB3-F19E-F258-529A-0AB1C203DA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9374" y="116201"/>
            <a:ext cx="5139373" cy="4883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272952" cy="7562849"/>
            <a:chOff x="0" y="0"/>
            <a:chExt cx="46666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964065"/>
            <a:ext cx="10767896" cy="568914"/>
            <a:chOff x="-37267" y="9350306"/>
            <a:chExt cx="18409938" cy="9726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BB76D80-7826-87D9-3C96-C06AA24DF791}"/>
              </a:ext>
            </a:extLst>
          </p:cNvPr>
          <p:cNvSpPr txBox="1"/>
          <p:nvPr/>
        </p:nvSpPr>
        <p:spPr>
          <a:xfrm>
            <a:off x="1155155" y="5209108"/>
            <a:ext cx="87305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전처리된</a:t>
            </a:r>
            <a:r>
              <a:rPr lang="ko-KR" altLang="en-US" dirty="0"/>
              <a:t> 데이터들을 통해 </a:t>
            </a:r>
            <a:r>
              <a:rPr lang="en-US" altLang="ko-KR" dirty="0"/>
              <a:t>112 </a:t>
            </a:r>
            <a:r>
              <a:rPr lang="ko-KR" altLang="en-US" dirty="0"/>
              <a:t>신고건수를 </a:t>
            </a:r>
            <a:r>
              <a:rPr lang="en-US" altLang="ko-KR" dirty="0" err="1"/>
              <a:t>Xgboost</a:t>
            </a:r>
            <a:r>
              <a:rPr lang="ko-KR" altLang="en-US" dirty="0"/>
              <a:t>로 예측하였으나 학습데이터가 적고 </a:t>
            </a:r>
            <a:r>
              <a:rPr lang="ko-KR" altLang="en-US" dirty="0" err="1"/>
              <a:t>손봐야할</a:t>
            </a:r>
            <a:r>
              <a:rPr lang="ko-KR" altLang="en-US" dirty="0"/>
              <a:t> 파라미터 값이 너무 많아서 모두 고려하지 않고 진행하여 낮은 정확도를 보였다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그래프에서 나타나듯이 각 </a:t>
            </a:r>
            <a:r>
              <a:rPr lang="en-US" altLang="ko-KR" dirty="0"/>
              <a:t>Feature </a:t>
            </a:r>
            <a:r>
              <a:rPr lang="ko-KR" altLang="en-US" dirty="0"/>
              <a:t>들의 </a:t>
            </a:r>
            <a:r>
              <a:rPr lang="en-US" altLang="ko-KR" dirty="0"/>
              <a:t>F-score </a:t>
            </a:r>
            <a:r>
              <a:rPr lang="ko-KR" altLang="en-US" dirty="0"/>
              <a:t>값을 보았을 때도 원하는 </a:t>
            </a:r>
            <a:r>
              <a:rPr lang="en-US" altLang="ko-KR" dirty="0"/>
              <a:t>Feature</a:t>
            </a:r>
            <a:r>
              <a:rPr lang="ko-KR" altLang="en-US" dirty="0"/>
              <a:t>의 영향이 아닌 다른 </a:t>
            </a:r>
            <a:r>
              <a:rPr lang="en-US" altLang="ko-KR" dirty="0"/>
              <a:t>Feature</a:t>
            </a:r>
            <a:r>
              <a:rPr lang="ko-KR" altLang="en-US" dirty="0"/>
              <a:t>들의 값이 높게 왔다</a:t>
            </a:r>
          </a:p>
        </p:txBody>
      </p:sp>
    </p:spTree>
    <p:extLst>
      <p:ext uri="{BB962C8B-B14F-4D97-AF65-F5344CB8AC3E}">
        <p14:creationId xmlns:p14="http://schemas.microsoft.com/office/powerpoint/2010/main" val="133993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C542EF4C-898D-FC08-289D-0C7C511992F9}"/>
              </a:ext>
            </a:extLst>
          </p:cNvPr>
          <p:cNvGrpSpPr/>
          <p:nvPr/>
        </p:nvGrpSpPr>
        <p:grpSpPr>
          <a:xfrm>
            <a:off x="-78584" y="-415241"/>
            <a:ext cx="7318760" cy="7230687"/>
            <a:chOff x="97182" y="-676477"/>
            <a:chExt cx="7318760" cy="723068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32B0AE-FE21-6F2D-F260-0B9E0043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82" y="-676477"/>
              <a:ext cx="4474852" cy="1944793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E101259-E8EE-AB8A-A28E-C4AF02EC52C0}"/>
                </a:ext>
              </a:extLst>
            </p:cNvPr>
            <p:cNvGrpSpPr/>
            <p:nvPr/>
          </p:nvGrpSpPr>
          <p:grpSpPr>
            <a:xfrm>
              <a:off x="552733" y="1369708"/>
              <a:ext cx="3350315" cy="2563031"/>
              <a:chOff x="771307" y="1292454"/>
              <a:chExt cx="3350315" cy="256303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314150" y="2283898"/>
                <a:ext cx="227812" cy="261831"/>
              </a:xfrm>
              <a:prstGeom prst="rect">
                <a:avLst/>
              </a:prstGeom>
            </p:spPr>
          </p:pic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51A9F71C-536A-03A1-1437-59E8E1888CAD}"/>
                  </a:ext>
                </a:extLst>
              </p:cNvPr>
              <p:cNvGrpSpPr/>
              <p:nvPr/>
            </p:nvGrpSpPr>
            <p:grpSpPr>
              <a:xfrm>
                <a:off x="771307" y="1292454"/>
                <a:ext cx="3350315" cy="620557"/>
                <a:chOff x="7329487" y="2579727"/>
                <a:chExt cx="3350315" cy="620557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7361866" y="2579727"/>
                  <a:ext cx="3317936" cy="620557"/>
                  <a:chOff x="7434214" y="4487014"/>
                  <a:chExt cx="4760484" cy="817355"/>
                </a:xfrm>
              </p:grpSpPr>
              <p:pic>
                <p:nvPicPr>
                  <p:cNvPr id="21" name="Object 20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7434214" y="4487014"/>
                    <a:ext cx="4760484" cy="8173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AFD47996-330F-D6C8-B6F6-98BA8CAB9BE7}"/>
                    </a:ext>
                  </a:extLst>
                </p:cNvPr>
                <p:cNvGrpSpPr/>
                <p:nvPr/>
              </p:nvGrpSpPr>
              <p:grpSpPr>
                <a:xfrm>
                  <a:off x="7329487" y="2624062"/>
                  <a:ext cx="3018031" cy="531889"/>
                  <a:chOff x="3090864" y="2928741"/>
                  <a:chExt cx="3018031" cy="531889"/>
                </a:xfrm>
              </p:grpSpPr>
              <p:grpSp>
                <p:nvGrpSpPr>
                  <p:cNvPr id="1011" name="그룹 1011"/>
                  <p:cNvGrpSpPr/>
                  <p:nvPr/>
                </p:nvGrpSpPr>
                <p:grpSpPr>
                  <a:xfrm>
                    <a:off x="3090864" y="2928741"/>
                    <a:ext cx="553038" cy="531889"/>
                    <a:chOff x="1306296" y="4946710"/>
                    <a:chExt cx="793483" cy="700568"/>
                  </a:xfrm>
                </p:grpSpPr>
                <p:pic>
                  <p:nvPicPr>
                    <p:cNvPr id="37" name="Object 36"/>
                    <p:cNvPicPr>
                      <a:picLocks noChangeAspect="1"/>
                    </p:cNvPicPr>
                    <p:nvPr/>
                  </p:nvPicPr>
                  <p:blipFill>
                    <a:blip r:embed="rId5" cstate="print"/>
                    <a:stretch>
                      <a:fillRect/>
                    </a:stretch>
                  </p:blipFill>
                  <p:spPr>
                    <a:xfrm rot="-5400000">
                      <a:off x="1306296" y="4946710"/>
                      <a:ext cx="793483" cy="70056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3230489" y="3077832"/>
                    <a:ext cx="335896" cy="261831"/>
                  </a:xfrm>
                  <a:prstGeom prst="rect">
                    <a:avLst/>
                  </a:prstGeom>
                </p:spPr>
              </p:pic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644B4DB-FEC4-E4DF-448A-322285CA3CDF}"/>
                      </a:ext>
                    </a:extLst>
                  </p:cNvPr>
                  <p:cNvSpPr txBox="1"/>
                  <p:nvPr/>
                </p:nvSpPr>
                <p:spPr>
                  <a:xfrm>
                    <a:off x="3636583" y="3001109"/>
                    <a:ext cx="2472312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cs typeface="+mn-cs"/>
                      </a:rPr>
                      <a:t>Random Forest Regression</a:t>
                    </a:r>
                    <a:endParaRPr kumimoji="0" lang="ko-KR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cs typeface="+mn-cs"/>
                    </a:endParaRPr>
                  </a:p>
                </p:txBody>
              </p:sp>
            </p:grpSp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6584659-B0B1-A5C4-DB36-BEE21FC844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24" b="47513"/>
              <a:stretch/>
            </p:blipFill>
            <p:spPr>
              <a:xfrm>
                <a:off x="825651" y="1913011"/>
                <a:ext cx="3295971" cy="1942474"/>
              </a:xfrm>
              <a:prstGeom prst="rect">
                <a:avLst/>
              </a:prstGeom>
            </p:spPr>
          </p:pic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EE4C65-4C74-3EBA-C21A-27CAE77C5ED7}"/>
                </a:ext>
              </a:extLst>
            </p:cNvPr>
            <p:cNvGrpSpPr/>
            <p:nvPr/>
          </p:nvGrpSpPr>
          <p:grpSpPr>
            <a:xfrm>
              <a:off x="3982302" y="1378771"/>
              <a:ext cx="3433640" cy="2563031"/>
              <a:chOff x="5502936" y="1259605"/>
              <a:chExt cx="3433640" cy="2563031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105FFB82-4FC5-0C25-97EA-9B9B3E9034EE}"/>
                  </a:ext>
                </a:extLst>
              </p:cNvPr>
              <p:cNvGrpSpPr/>
              <p:nvPr/>
            </p:nvGrpSpPr>
            <p:grpSpPr>
              <a:xfrm>
                <a:off x="5502936" y="1259605"/>
                <a:ext cx="3433640" cy="635492"/>
                <a:chOff x="5597761" y="1215175"/>
                <a:chExt cx="3433640" cy="635492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0C771420-2E37-DEAC-1DBC-73E8B98D9F1E}"/>
                    </a:ext>
                  </a:extLst>
                </p:cNvPr>
                <p:cNvGrpSpPr/>
                <p:nvPr/>
              </p:nvGrpSpPr>
              <p:grpSpPr>
                <a:xfrm>
                  <a:off x="5597761" y="1215175"/>
                  <a:ext cx="3359693" cy="620557"/>
                  <a:chOff x="3081486" y="3654256"/>
                  <a:chExt cx="3359693" cy="620557"/>
                </a:xfrm>
              </p:grpSpPr>
              <p:grpSp>
                <p:nvGrpSpPr>
                  <p:cNvPr id="1007" name="그룹 1007"/>
                  <p:cNvGrpSpPr/>
                  <p:nvPr/>
                </p:nvGrpSpPr>
                <p:grpSpPr>
                  <a:xfrm>
                    <a:off x="3123243" y="3654256"/>
                    <a:ext cx="3317936" cy="620557"/>
                    <a:chOff x="1352753" y="5902310"/>
                    <a:chExt cx="4760484" cy="817355"/>
                  </a:xfrm>
                </p:grpSpPr>
                <p:pic>
                  <p:nvPicPr>
                    <p:cNvPr id="24" name="Object 23"/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>
                      <a:off x="1352753" y="5902310"/>
                      <a:ext cx="4760484" cy="81735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2" name="그룹 1012"/>
                  <p:cNvGrpSpPr/>
                  <p:nvPr/>
                </p:nvGrpSpPr>
                <p:grpSpPr>
                  <a:xfrm>
                    <a:off x="3081486" y="3698589"/>
                    <a:ext cx="571793" cy="531889"/>
                    <a:chOff x="1292841" y="5960703"/>
                    <a:chExt cx="820392" cy="700568"/>
                  </a:xfrm>
                </p:grpSpPr>
                <p:pic>
                  <p:nvPicPr>
                    <p:cNvPr id="41" name="Object 40"/>
                    <p:cNvPicPr>
                      <a:picLocks noChangeAspect="1"/>
                    </p:cNvPicPr>
                    <p:nvPr/>
                  </p:nvPicPr>
                  <p:blipFill>
                    <a:blip r:embed="rId8" cstate="print"/>
                    <a:stretch>
                      <a:fillRect/>
                    </a:stretch>
                  </p:blipFill>
                  <p:spPr>
                    <a:xfrm rot="-5400000">
                      <a:off x="1292841" y="5960703"/>
                      <a:ext cx="820392" cy="70056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3" name="Object 4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190268" y="3845329"/>
                    <a:ext cx="371507" cy="26183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2AB86AF-51B4-4D91-EB21-0146B28312EC}"/>
                    </a:ext>
                  </a:extLst>
                </p:cNvPr>
                <p:cNvSpPr txBox="1"/>
                <p:nvPr/>
              </p:nvSpPr>
              <p:spPr>
                <a:xfrm>
                  <a:off x="6259982" y="1371255"/>
                  <a:ext cx="2771419" cy="4794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cs typeface="+mn-cs"/>
                    </a:rPr>
                    <a:t>AdaBoost Regression</a:t>
                  </a:r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1DCD01D-F961-F716-B269-2643A772E5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51801"/>
              <a:stretch/>
            </p:blipFill>
            <p:spPr>
              <a:xfrm>
                <a:off x="5566655" y="1868059"/>
                <a:ext cx="3317935" cy="1954577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1A693BF-541E-4BF0-6269-FB9AD92C10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49529"/>
            <a:stretch/>
          </p:blipFill>
          <p:spPr>
            <a:xfrm>
              <a:off x="585112" y="4040490"/>
              <a:ext cx="3401863" cy="68924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A35F25B-FACF-BB18-8863-5460E9425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52332"/>
            <a:stretch/>
          </p:blipFill>
          <p:spPr>
            <a:xfrm>
              <a:off x="3986975" y="4009208"/>
              <a:ext cx="3401863" cy="65096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139553-E836-9151-C2E3-27737148BC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0951"/>
            <a:stretch/>
          </p:blipFill>
          <p:spPr>
            <a:xfrm>
              <a:off x="4008939" y="4646391"/>
              <a:ext cx="3287069" cy="190781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5B08843-D757-1FBA-2E83-32C5EA96B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51910"/>
            <a:stretch/>
          </p:blipFill>
          <p:spPr>
            <a:xfrm>
              <a:off x="607077" y="4646391"/>
              <a:ext cx="3287070" cy="1907819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0"/>
            <a:ext cx="272952" cy="7562849"/>
            <a:chOff x="0" y="0"/>
            <a:chExt cx="46666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52AFFD2-1E58-B79E-B3F5-F1C27490AB12}"/>
              </a:ext>
            </a:extLst>
          </p:cNvPr>
          <p:cNvGrpSpPr/>
          <p:nvPr/>
        </p:nvGrpSpPr>
        <p:grpSpPr>
          <a:xfrm>
            <a:off x="7365412" y="1038225"/>
            <a:ext cx="3060650" cy="5777221"/>
            <a:chOff x="6692160" y="1301868"/>
            <a:chExt cx="3516588" cy="379723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5921A70-8E66-743D-997B-6D4839E35111}"/>
                </a:ext>
              </a:extLst>
            </p:cNvPr>
            <p:cNvGrpSpPr/>
            <p:nvPr/>
          </p:nvGrpSpPr>
          <p:grpSpPr>
            <a:xfrm>
              <a:off x="6692160" y="1301868"/>
              <a:ext cx="3516588" cy="3797231"/>
              <a:chOff x="6860899" y="1398525"/>
              <a:chExt cx="2939255" cy="3206734"/>
            </a:xfrm>
          </p:grpSpPr>
          <p:pic>
            <p:nvPicPr>
              <p:cNvPr id="30" name="Object 57">
                <a:extLst>
                  <a:ext uri="{FF2B5EF4-FFF2-40B4-BE49-F238E27FC236}">
                    <a16:creationId xmlns:a16="http://schemas.microsoft.com/office/drawing/2014/main" id="{31DF52E8-3AE7-6203-FD2D-DB4211E4B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0800000">
                <a:off x="6860899" y="1746972"/>
                <a:ext cx="2939255" cy="2858287"/>
              </a:xfrm>
              <a:prstGeom prst="rect">
                <a:avLst/>
              </a:prstGeom>
            </p:spPr>
          </p:pic>
          <p:grpSp>
            <p:nvGrpSpPr>
              <p:cNvPr id="31" name="그룹 1016">
                <a:extLst>
                  <a:ext uri="{FF2B5EF4-FFF2-40B4-BE49-F238E27FC236}">
                    <a16:creationId xmlns:a16="http://schemas.microsoft.com/office/drawing/2014/main" id="{376B5229-986D-F6F4-FEBF-959D57107982}"/>
                  </a:ext>
                </a:extLst>
              </p:cNvPr>
              <p:cNvGrpSpPr/>
              <p:nvPr/>
            </p:nvGrpSpPr>
            <p:grpSpPr>
              <a:xfrm rot="10800000">
                <a:off x="6863892" y="1746973"/>
                <a:ext cx="2933269" cy="504809"/>
                <a:chOff x="7528230" y="7866354"/>
                <a:chExt cx="5015028" cy="863075"/>
              </a:xfrm>
            </p:grpSpPr>
            <p:pic>
              <p:nvPicPr>
                <p:cNvPr id="34" name="Object 60">
                  <a:extLst>
                    <a:ext uri="{FF2B5EF4-FFF2-40B4-BE49-F238E27FC236}">
                      <a16:creationId xmlns:a16="http://schemas.microsoft.com/office/drawing/2014/main" id="{08CA9DD4-3F3F-0283-FA73-1A09CCB65F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528230" y="7866354"/>
                  <a:ext cx="5015028" cy="863075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89">
                <a:extLst>
                  <a:ext uri="{FF2B5EF4-FFF2-40B4-BE49-F238E27FC236}">
                    <a16:creationId xmlns:a16="http://schemas.microsoft.com/office/drawing/2014/main" id="{50D3254E-5996-9190-1B56-534F46D2F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0800000">
                <a:off x="7146878" y="1398525"/>
                <a:ext cx="883079" cy="263663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9CAB583-D7E5-1134-F98D-5A4272313243}"/>
                  </a:ext>
                </a:extLst>
              </p:cNvPr>
              <p:cNvSpPr txBox="1"/>
              <p:nvPr/>
            </p:nvSpPr>
            <p:spPr>
              <a:xfrm>
                <a:off x="7327291" y="1899747"/>
                <a:ext cx="2006469" cy="2050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1</a:t>
                </a:r>
                <a:r>
                  <a:rPr lang="ko-KR" altLang="en-US" b="1" dirty="0" err="1">
                    <a:solidFill>
                      <a:schemeClr val="bg1"/>
                    </a:solidFill>
                  </a:rPr>
                  <a:t>차학습</a:t>
                </a:r>
                <a:r>
                  <a:rPr lang="en-US" altLang="ko-KR" b="1" dirty="0">
                    <a:solidFill>
                      <a:schemeClr val="bg1"/>
                    </a:solidFill>
                  </a:rPr>
                  <a:t>(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지역무시</a:t>
                </a:r>
                <a:r>
                  <a:rPr lang="en-US" altLang="ko-KR" b="1" dirty="0">
                    <a:solidFill>
                      <a:schemeClr val="bg1"/>
                    </a:solidFill>
                  </a:rPr>
                  <a:t>)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1B88DB-1ACF-5E61-E6B5-7F7F18F89C8A}"/>
                </a:ext>
              </a:extLst>
            </p:cNvPr>
            <p:cNvSpPr txBox="1"/>
            <p:nvPr/>
          </p:nvSpPr>
          <p:spPr>
            <a:xfrm>
              <a:off x="6698048" y="2507922"/>
              <a:ext cx="3380527" cy="2427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3047271-E33E-6417-66E5-0A5FCE06A99C}"/>
              </a:ext>
            </a:extLst>
          </p:cNvPr>
          <p:cNvSpPr txBox="1"/>
          <p:nvPr/>
        </p:nvSpPr>
        <p:spPr>
          <a:xfrm>
            <a:off x="7542629" y="3004017"/>
            <a:ext cx="25980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학습데이터를 최대한으로 부여하기 위해 자치구를 무시하고 학습을 진행하였다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회귀모델의 성능을 교차평가하기 위해 </a:t>
            </a:r>
            <a:r>
              <a:rPr lang="ko-KR" altLang="en-US" dirty="0" err="1"/>
              <a:t>사이킷런의</a:t>
            </a:r>
            <a:r>
              <a:rPr lang="ko-KR" altLang="en-US" dirty="0"/>
              <a:t> </a:t>
            </a:r>
            <a:r>
              <a:rPr lang="en-US" altLang="ko-KR" dirty="0" err="1"/>
              <a:t>cross_val_score</a:t>
            </a:r>
            <a:r>
              <a:rPr lang="ko-KR" altLang="en-US" dirty="0"/>
              <a:t>을 사용하였다</a:t>
            </a:r>
            <a:r>
              <a:rPr lang="en-US" altLang="ko-KR" dirty="0"/>
              <a:t>.</a:t>
            </a:r>
          </a:p>
        </p:txBody>
      </p:sp>
      <p:grpSp>
        <p:nvGrpSpPr>
          <p:cNvPr id="1003" name="그룹 1003"/>
          <p:cNvGrpSpPr/>
          <p:nvPr/>
        </p:nvGrpSpPr>
        <p:grpSpPr>
          <a:xfrm>
            <a:off x="0" y="7002996"/>
            <a:ext cx="10767896" cy="568914"/>
            <a:chOff x="-37267" y="9350306"/>
            <a:chExt cx="18409938" cy="9726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7865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B5ECC4-EC44-0D21-B6FB-1EDBB137D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865" y="-412153"/>
            <a:ext cx="4474852" cy="19447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"/>
            <a:ext cx="272952" cy="7493892"/>
            <a:chOff x="0" y="0"/>
            <a:chExt cx="46666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84834D9-DF55-954D-D052-0C2430043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87" y="1687293"/>
            <a:ext cx="8637501" cy="34657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35661" y="7079633"/>
            <a:ext cx="10767896" cy="568914"/>
            <a:chOff x="-37267" y="9350306"/>
            <a:chExt cx="18409938" cy="9726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6EC6366-9299-1507-4167-0E73AF4FD19F}"/>
              </a:ext>
            </a:extLst>
          </p:cNvPr>
          <p:cNvSpPr txBox="1"/>
          <p:nvPr/>
        </p:nvSpPr>
        <p:spPr>
          <a:xfrm>
            <a:off x="852487" y="5452630"/>
            <a:ext cx="7596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지역적 특성을 반영하기 위해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원핫인코딩을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사용하였다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89187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A32B0AE-FE21-6F2D-F260-0B9E00438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584" y="-415241"/>
            <a:ext cx="4474852" cy="194479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E101259-E8EE-AB8A-A28E-C4AF02EC52C0}"/>
              </a:ext>
            </a:extLst>
          </p:cNvPr>
          <p:cNvGrpSpPr/>
          <p:nvPr/>
        </p:nvGrpSpPr>
        <p:grpSpPr>
          <a:xfrm>
            <a:off x="376967" y="1630944"/>
            <a:ext cx="3350315" cy="1253275"/>
            <a:chOff x="771307" y="1292454"/>
            <a:chExt cx="3350315" cy="125327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4150" y="2283898"/>
              <a:ext cx="227812" cy="261831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1A9F71C-536A-03A1-1437-59E8E1888CAD}"/>
                </a:ext>
              </a:extLst>
            </p:cNvPr>
            <p:cNvGrpSpPr/>
            <p:nvPr/>
          </p:nvGrpSpPr>
          <p:grpSpPr>
            <a:xfrm>
              <a:off x="771307" y="1292454"/>
              <a:ext cx="3350315" cy="620557"/>
              <a:chOff x="7329487" y="2579727"/>
              <a:chExt cx="3350315" cy="620557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7361866" y="2579727"/>
                <a:ext cx="3317936" cy="620557"/>
                <a:chOff x="7434214" y="4487014"/>
                <a:chExt cx="4760484" cy="81735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7434214" y="4487014"/>
                  <a:ext cx="4760484" cy="817355"/>
                </a:xfrm>
                <a:prstGeom prst="rect">
                  <a:avLst/>
                </a:prstGeom>
              </p:spPr>
            </p:pic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AFD47996-330F-D6C8-B6F6-98BA8CAB9BE7}"/>
                  </a:ext>
                </a:extLst>
              </p:cNvPr>
              <p:cNvGrpSpPr/>
              <p:nvPr/>
            </p:nvGrpSpPr>
            <p:grpSpPr>
              <a:xfrm>
                <a:off x="7329487" y="2624062"/>
                <a:ext cx="3018031" cy="531889"/>
                <a:chOff x="3090864" y="2928741"/>
                <a:chExt cx="3018031" cy="531889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3090864" y="2928741"/>
                  <a:ext cx="553038" cy="531889"/>
                  <a:chOff x="1306296" y="4946710"/>
                  <a:chExt cx="793483" cy="700568"/>
                </a:xfrm>
              </p:grpSpPr>
              <p:pic>
                <p:nvPicPr>
                  <p:cNvPr id="37" name="Object 36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-5400000">
                    <a:off x="1306296" y="4946710"/>
                    <a:ext cx="793483" cy="70056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230489" y="3077832"/>
                  <a:ext cx="335896" cy="261831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44B4DB-FEC4-E4DF-448A-322285CA3CDF}"/>
                    </a:ext>
                  </a:extLst>
                </p:cNvPr>
                <p:cNvSpPr txBox="1"/>
                <p:nvPr/>
              </p:nvSpPr>
              <p:spPr>
                <a:xfrm>
                  <a:off x="3636583" y="3001109"/>
                  <a:ext cx="247231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cs typeface="+mn-cs"/>
                    </a:rPr>
                    <a:t>Random Forest Regression</a:t>
                  </a:r>
                  <a:endParaRPr kumimoji="0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5FFB82-4FC5-0C25-97EA-9B9B3E9034EE}"/>
              </a:ext>
            </a:extLst>
          </p:cNvPr>
          <p:cNvGrpSpPr/>
          <p:nvPr/>
        </p:nvGrpSpPr>
        <p:grpSpPr>
          <a:xfrm>
            <a:off x="3806536" y="1640007"/>
            <a:ext cx="3433640" cy="635492"/>
            <a:chOff x="5597761" y="1215175"/>
            <a:chExt cx="3433640" cy="63549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C771420-2E37-DEAC-1DBC-73E8B98D9F1E}"/>
                </a:ext>
              </a:extLst>
            </p:cNvPr>
            <p:cNvGrpSpPr/>
            <p:nvPr/>
          </p:nvGrpSpPr>
          <p:grpSpPr>
            <a:xfrm>
              <a:off x="5597761" y="1215175"/>
              <a:ext cx="3359693" cy="620557"/>
              <a:chOff x="3081486" y="3654256"/>
              <a:chExt cx="3359693" cy="62055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123243" y="3654256"/>
                <a:ext cx="3317936" cy="620557"/>
                <a:chOff x="1352753" y="5902310"/>
                <a:chExt cx="4760484" cy="817355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352753" y="5902310"/>
                  <a:ext cx="4760484" cy="817355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3081486" y="3698589"/>
                <a:ext cx="571793" cy="531889"/>
                <a:chOff x="1292841" y="5960703"/>
                <a:chExt cx="820392" cy="700568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5400000">
                  <a:off x="1292841" y="5960703"/>
                  <a:ext cx="820392" cy="700568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190268" y="3845329"/>
                <a:ext cx="371507" cy="261831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AB86AF-51B4-4D91-EB21-0146B28312EC}"/>
                </a:ext>
              </a:extLst>
            </p:cNvPr>
            <p:cNvSpPr txBox="1"/>
            <p:nvPr/>
          </p:nvSpPr>
          <p:spPr>
            <a:xfrm>
              <a:off x="6259982" y="1371255"/>
              <a:ext cx="2771419" cy="4794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AdaBoost Regression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1A693BF-541E-4BF0-6269-FB9AD92C10B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9529"/>
          <a:stretch/>
        </p:blipFill>
        <p:spPr>
          <a:xfrm>
            <a:off x="409346" y="4301726"/>
            <a:ext cx="3401863" cy="6892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35F25B-FACF-BB18-8863-5460E942550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2332"/>
          <a:stretch/>
        </p:blipFill>
        <p:spPr>
          <a:xfrm>
            <a:off x="3811209" y="4270444"/>
            <a:ext cx="3401863" cy="6509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272952" cy="7562849"/>
            <a:chOff x="0" y="0"/>
            <a:chExt cx="46666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52AFFD2-1E58-B79E-B3F5-F1C27490AB12}"/>
              </a:ext>
            </a:extLst>
          </p:cNvPr>
          <p:cNvGrpSpPr/>
          <p:nvPr/>
        </p:nvGrpSpPr>
        <p:grpSpPr>
          <a:xfrm>
            <a:off x="7365412" y="1038225"/>
            <a:ext cx="3060650" cy="5777221"/>
            <a:chOff x="6692160" y="1301868"/>
            <a:chExt cx="3516588" cy="379723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5921A70-8E66-743D-997B-6D4839E35111}"/>
                </a:ext>
              </a:extLst>
            </p:cNvPr>
            <p:cNvGrpSpPr/>
            <p:nvPr/>
          </p:nvGrpSpPr>
          <p:grpSpPr>
            <a:xfrm>
              <a:off x="6692160" y="1301868"/>
              <a:ext cx="3516588" cy="3797231"/>
              <a:chOff x="6860899" y="1398525"/>
              <a:chExt cx="2939255" cy="3206734"/>
            </a:xfrm>
          </p:grpSpPr>
          <p:pic>
            <p:nvPicPr>
              <p:cNvPr id="30" name="Object 57">
                <a:extLst>
                  <a:ext uri="{FF2B5EF4-FFF2-40B4-BE49-F238E27FC236}">
                    <a16:creationId xmlns:a16="http://schemas.microsoft.com/office/drawing/2014/main" id="{31DF52E8-3AE7-6203-FD2D-DB4211E4B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0800000">
                <a:off x="6860899" y="1746972"/>
                <a:ext cx="2939255" cy="2858287"/>
              </a:xfrm>
              <a:prstGeom prst="rect">
                <a:avLst/>
              </a:prstGeom>
            </p:spPr>
          </p:pic>
          <p:grpSp>
            <p:nvGrpSpPr>
              <p:cNvPr id="31" name="그룹 1016">
                <a:extLst>
                  <a:ext uri="{FF2B5EF4-FFF2-40B4-BE49-F238E27FC236}">
                    <a16:creationId xmlns:a16="http://schemas.microsoft.com/office/drawing/2014/main" id="{376B5229-986D-F6F4-FEBF-959D57107982}"/>
                  </a:ext>
                </a:extLst>
              </p:cNvPr>
              <p:cNvGrpSpPr/>
              <p:nvPr/>
            </p:nvGrpSpPr>
            <p:grpSpPr>
              <a:xfrm rot="10800000">
                <a:off x="6863892" y="1746973"/>
                <a:ext cx="2933269" cy="504809"/>
                <a:chOff x="7528230" y="7866354"/>
                <a:chExt cx="5015028" cy="863075"/>
              </a:xfrm>
            </p:grpSpPr>
            <p:pic>
              <p:nvPicPr>
                <p:cNvPr id="34" name="Object 60">
                  <a:extLst>
                    <a:ext uri="{FF2B5EF4-FFF2-40B4-BE49-F238E27FC236}">
                      <a16:creationId xmlns:a16="http://schemas.microsoft.com/office/drawing/2014/main" id="{08CA9DD4-3F3F-0283-FA73-1A09CCB65F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7528230" y="7866354"/>
                  <a:ext cx="5015028" cy="863075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89">
                <a:extLst>
                  <a:ext uri="{FF2B5EF4-FFF2-40B4-BE49-F238E27FC236}">
                    <a16:creationId xmlns:a16="http://schemas.microsoft.com/office/drawing/2014/main" id="{50D3254E-5996-9190-1B56-534F46D2F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800000">
                <a:off x="7146878" y="1398525"/>
                <a:ext cx="883079" cy="263663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9CAB583-D7E5-1134-F98D-5A4272313243}"/>
                  </a:ext>
                </a:extLst>
              </p:cNvPr>
              <p:cNvSpPr txBox="1"/>
              <p:nvPr/>
            </p:nvSpPr>
            <p:spPr>
              <a:xfrm>
                <a:off x="7327291" y="1899747"/>
                <a:ext cx="2006469" cy="2050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b="1" dirty="0">
                    <a:solidFill>
                      <a:prstClr val="white"/>
                    </a:solidFill>
                    <a:latin typeface="Calibri"/>
                  </a:rPr>
                  <a:t>2</a:t>
                </a:r>
                <a:r>
                  <a:rPr kumimoji="0" lang="ko-KR" alt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차학습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(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지역반영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)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1B88DB-1ACF-5E61-E6B5-7F7F18F89C8A}"/>
                </a:ext>
              </a:extLst>
            </p:cNvPr>
            <p:cNvSpPr txBox="1"/>
            <p:nvPr/>
          </p:nvSpPr>
          <p:spPr>
            <a:xfrm>
              <a:off x="6698048" y="2507922"/>
              <a:ext cx="3380527" cy="2427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3047271-E33E-6417-66E5-0A5FCE06A99C}"/>
              </a:ext>
            </a:extLst>
          </p:cNvPr>
          <p:cNvSpPr txBox="1"/>
          <p:nvPr/>
        </p:nvSpPr>
        <p:spPr>
          <a:xfrm>
            <a:off x="7542629" y="3004017"/>
            <a:ext cx="259804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지역적 특성을 반영하기 위해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원핫인코딩을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사용하였다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원핫인코딩을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해준 후 학습을 진행하였을 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,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6AC1A"/>
                </a:highlight>
                <a:uLnTx/>
                <a:uFillTx/>
                <a:latin typeface="Calibri"/>
                <a:cs typeface="+mn-cs"/>
              </a:rPr>
              <a:t>LinearRegression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모델이 가장 높은 성능을 보여주는 것을 확인 할 수 있었다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D3DE5D1-741B-6D0B-E7CB-F4D3D25ED4A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50000"/>
          <a:stretch/>
        </p:blipFill>
        <p:spPr>
          <a:xfrm>
            <a:off x="425291" y="2242440"/>
            <a:ext cx="3266855" cy="18557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4586CFD-DEDA-8E05-07EF-29E6AD1FF03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52860"/>
          <a:stretch/>
        </p:blipFill>
        <p:spPr>
          <a:xfrm>
            <a:off x="436872" y="4934443"/>
            <a:ext cx="3272772" cy="187925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88FFECD-21D0-0E55-EB94-E4C9171BD51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53077"/>
          <a:stretch/>
        </p:blipFill>
        <p:spPr>
          <a:xfrm>
            <a:off x="3899373" y="2260564"/>
            <a:ext cx="3266855" cy="18443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1EEF2CE-B32E-63BB-E4B4-6121230DA82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-697" t="263" r="697" b="49737"/>
          <a:stretch/>
        </p:blipFill>
        <p:spPr>
          <a:xfrm>
            <a:off x="3807252" y="4915736"/>
            <a:ext cx="3272773" cy="18997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7002996"/>
            <a:ext cx="10767896" cy="568914"/>
            <a:chOff x="-37267" y="9350306"/>
            <a:chExt cx="18409938" cy="9726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5520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A32B0AE-FE21-6F2D-F260-0B9E00438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99" y="-419339"/>
            <a:ext cx="4474852" cy="19447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272952" cy="7562849"/>
            <a:chOff x="0" y="0"/>
            <a:chExt cx="46666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993935"/>
            <a:ext cx="10767896" cy="568914"/>
            <a:chOff x="-37267" y="9350306"/>
            <a:chExt cx="18409938" cy="9726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  <p:grpSp>
        <p:nvGrpSpPr>
          <p:cNvPr id="968" name="그룹 967">
            <a:extLst>
              <a:ext uri="{FF2B5EF4-FFF2-40B4-BE49-F238E27FC236}">
                <a16:creationId xmlns:a16="http://schemas.microsoft.com/office/drawing/2014/main" id="{F83BA6CC-A6D6-BDA3-9E13-122A8EBB28D3}"/>
              </a:ext>
            </a:extLst>
          </p:cNvPr>
          <p:cNvGrpSpPr/>
          <p:nvPr/>
        </p:nvGrpSpPr>
        <p:grpSpPr>
          <a:xfrm>
            <a:off x="548019" y="2181225"/>
            <a:ext cx="9096643" cy="3693768"/>
            <a:chOff x="678070" y="2028825"/>
            <a:chExt cx="7224618" cy="369376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33FC7CE-98B1-DAEF-A577-DD96BD4A1DB3}"/>
                </a:ext>
              </a:extLst>
            </p:cNvPr>
            <p:cNvGrpSpPr/>
            <p:nvPr/>
          </p:nvGrpSpPr>
          <p:grpSpPr>
            <a:xfrm>
              <a:off x="678070" y="2028825"/>
              <a:ext cx="3493411" cy="3693768"/>
              <a:chOff x="3080316" y="2088047"/>
              <a:chExt cx="3493411" cy="3693768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92FE18C7-E53D-BCF3-1D10-D2CABBA5E767}"/>
                  </a:ext>
                </a:extLst>
              </p:cNvPr>
              <p:cNvGrpSpPr/>
              <p:nvPr/>
            </p:nvGrpSpPr>
            <p:grpSpPr>
              <a:xfrm>
                <a:off x="3123243" y="2090473"/>
                <a:ext cx="3317936" cy="3691342"/>
                <a:chOff x="791219" y="3020535"/>
                <a:chExt cx="2784387" cy="2843755"/>
              </a:xfrm>
            </p:grpSpPr>
            <p:grpSp>
              <p:nvGrpSpPr>
                <p:cNvPr id="1005" name="그룹 1005"/>
                <p:cNvGrpSpPr/>
                <p:nvPr/>
              </p:nvGrpSpPr>
              <p:grpSpPr>
                <a:xfrm>
                  <a:off x="791219" y="3020535"/>
                  <a:ext cx="2784387" cy="478068"/>
                  <a:chOff x="1352753" y="3842601"/>
                  <a:chExt cx="4760484" cy="817355"/>
                </a:xfrm>
              </p:grpSpPr>
              <p:pic>
                <p:nvPicPr>
                  <p:cNvPr id="18" name="Object 17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352753" y="3842601"/>
                    <a:ext cx="4760484" cy="8173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6" name="그룹 1006"/>
                <p:cNvGrpSpPr/>
                <p:nvPr/>
              </p:nvGrpSpPr>
              <p:grpSpPr>
                <a:xfrm>
                  <a:off x="791219" y="3632169"/>
                  <a:ext cx="2784387" cy="478068"/>
                  <a:chOff x="1352753" y="4888316"/>
                  <a:chExt cx="4760484" cy="817355"/>
                </a:xfrm>
              </p:grpSpPr>
              <p:pic>
                <p:nvPicPr>
                  <p:cNvPr id="21" name="Object 20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352753" y="4888316"/>
                    <a:ext cx="4760484" cy="8173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7" name="그룹 1007"/>
                <p:cNvGrpSpPr/>
                <p:nvPr/>
              </p:nvGrpSpPr>
              <p:grpSpPr>
                <a:xfrm>
                  <a:off x="791219" y="4225250"/>
                  <a:ext cx="2784387" cy="478068"/>
                  <a:chOff x="1352753" y="5902310"/>
                  <a:chExt cx="4760484" cy="817355"/>
                </a:xfrm>
              </p:grpSpPr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352753" y="5902310"/>
                    <a:ext cx="4760484" cy="8173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8" name="그룹 1008"/>
                <p:cNvGrpSpPr/>
                <p:nvPr/>
              </p:nvGrpSpPr>
              <p:grpSpPr>
                <a:xfrm>
                  <a:off x="791219" y="4809945"/>
                  <a:ext cx="2784387" cy="478068"/>
                  <a:chOff x="1352753" y="6901967"/>
                  <a:chExt cx="4760484" cy="817355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352753" y="6901967"/>
                    <a:ext cx="4760484" cy="8173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791219" y="5386222"/>
                  <a:ext cx="2784387" cy="478068"/>
                  <a:chOff x="1352753" y="7887231"/>
                  <a:chExt cx="4760484" cy="8173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352753" y="7887231"/>
                    <a:ext cx="4760484" cy="8173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0" name="그룹 1010"/>
              <p:cNvGrpSpPr/>
              <p:nvPr/>
            </p:nvGrpSpPr>
            <p:grpSpPr>
              <a:xfrm>
                <a:off x="3133717" y="2088047"/>
                <a:ext cx="504946" cy="625411"/>
                <a:chOff x="1367781" y="3839404"/>
                <a:chExt cx="724482" cy="823747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16200000">
                  <a:off x="1318148" y="3889037"/>
                  <a:ext cx="823747" cy="724482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14150" y="2283898"/>
                <a:ext cx="227812" cy="261831"/>
              </a:xfrm>
              <a:prstGeom prst="rect">
                <a:avLst/>
              </a:prstGeom>
            </p:spPr>
          </p:pic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FD43C6E3-54AB-F182-EF38-58515F2E916E}"/>
                  </a:ext>
                </a:extLst>
              </p:cNvPr>
              <p:cNvGrpSpPr/>
              <p:nvPr/>
            </p:nvGrpSpPr>
            <p:grpSpPr>
              <a:xfrm>
                <a:off x="3080316" y="2928741"/>
                <a:ext cx="3493411" cy="2808740"/>
                <a:chOff x="3080316" y="2928741"/>
                <a:chExt cx="3493411" cy="2808740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3090864" y="2928741"/>
                  <a:ext cx="553038" cy="531889"/>
                  <a:chOff x="1306296" y="4946710"/>
                  <a:chExt cx="793483" cy="700568"/>
                </a:xfrm>
              </p:grpSpPr>
              <p:pic>
                <p:nvPicPr>
                  <p:cNvPr id="37" name="Object 36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 rot="-5400000">
                    <a:off x="1306296" y="4946710"/>
                    <a:ext cx="793483" cy="70056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230489" y="3077832"/>
                  <a:ext cx="335896" cy="261831"/>
                </a:xfrm>
                <a:prstGeom prst="rect">
                  <a:avLst/>
                </a:prstGeom>
              </p:spPr>
            </p:pic>
            <p:grpSp>
              <p:nvGrpSpPr>
                <p:cNvPr id="1012" name="그룹 1012"/>
                <p:cNvGrpSpPr/>
                <p:nvPr/>
              </p:nvGrpSpPr>
              <p:grpSpPr>
                <a:xfrm>
                  <a:off x="3081486" y="3698589"/>
                  <a:ext cx="571793" cy="531889"/>
                  <a:chOff x="1292841" y="5960703"/>
                  <a:chExt cx="820392" cy="700568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 rot="-5400000">
                    <a:off x="1292841" y="5960703"/>
                    <a:ext cx="820392" cy="70056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190268" y="3845329"/>
                  <a:ext cx="371507" cy="261831"/>
                </a:xfrm>
                <a:prstGeom prst="rect">
                  <a:avLst/>
                </a:prstGeom>
              </p:spPr>
            </p:pic>
            <p:grpSp>
              <p:nvGrpSpPr>
                <p:cNvPr id="1013" name="그룹 1013"/>
                <p:cNvGrpSpPr/>
                <p:nvPr/>
              </p:nvGrpSpPr>
              <p:grpSpPr>
                <a:xfrm>
                  <a:off x="3080316" y="4457554"/>
                  <a:ext cx="574132" cy="531889"/>
                  <a:chOff x="1291163" y="6960360"/>
                  <a:chExt cx="823748" cy="700568"/>
                </a:xfrm>
              </p:grpSpPr>
              <p:pic>
                <p:nvPicPr>
                  <p:cNvPr id="45" name="Object 44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 rot="-5400000">
                    <a:off x="1291163" y="6960360"/>
                    <a:ext cx="823748" cy="70056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3195387" y="4604294"/>
                  <a:ext cx="368480" cy="230075"/>
                </a:xfrm>
                <a:prstGeom prst="rect">
                  <a:avLst/>
                </a:prstGeom>
              </p:spPr>
            </p:pic>
            <p:grpSp>
              <p:nvGrpSpPr>
                <p:cNvPr id="1014" name="그룹 1014"/>
                <p:cNvGrpSpPr/>
                <p:nvPr/>
              </p:nvGrpSpPr>
              <p:grpSpPr>
                <a:xfrm>
                  <a:off x="3086106" y="5205592"/>
                  <a:ext cx="562552" cy="531889"/>
                  <a:chOff x="1299470" y="7945624"/>
                  <a:chExt cx="807134" cy="700568"/>
                </a:xfrm>
              </p:grpSpPr>
              <p:pic>
                <p:nvPicPr>
                  <p:cNvPr id="54" name="Object 53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-5400000">
                    <a:off x="1299470" y="7945624"/>
                    <a:ext cx="807134" cy="70056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3195389" y="5352331"/>
                  <a:ext cx="371070" cy="260256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7DCE52B-7832-FCAC-D3C4-EBFBCA5DFB77}"/>
                    </a:ext>
                  </a:extLst>
                </p:cNvPr>
                <p:cNvSpPr txBox="1"/>
                <p:nvPr/>
              </p:nvSpPr>
              <p:spPr>
                <a:xfrm>
                  <a:off x="3772964" y="4538832"/>
                  <a:ext cx="23617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cs typeface="+mn-cs"/>
                    </a:rPr>
                    <a:t>Linear Regression</a:t>
                  </a:r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2AB86AF-51B4-4D91-EB21-0146B28312EC}"/>
                    </a:ext>
                  </a:extLst>
                </p:cNvPr>
                <p:cNvSpPr txBox="1"/>
                <p:nvPr/>
              </p:nvSpPr>
              <p:spPr>
                <a:xfrm>
                  <a:off x="3464069" y="3745401"/>
                  <a:ext cx="27714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cs typeface="+mn-cs"/>
                    </a:rPr>
                    <a:t>AdaBoost Regression</a:t>
                  </a:r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36322CC-535D-466D-8E5D-FC08477E3C0E}"/>
                    </a:ext>
                  </a:extLst>
                </p:cNvPr>
                <p:cNvSpPr txBox="1"/>
                <p:nvPr/>
              </p:nvSpPr>
              <p:spPr>
                <a:xfrm>
                  <a:off x="3477964" y="5300763"/>
                  <a:ext cx="290417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cs typeface="+mn-cs"/>
                    </a:rPr>
                    <a:t>Decision Tree Regression</a:t>
                  </a:r>
                  <a:endParaRPr kumimoji="0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44B4DB-FEC4-E4DF-448A-322285CA3CDF}"/>
                    </a:ext>
                  </a:extLst>
                </p:cNvPr>
                <p:cNvSpPr txBox="1"/>
                <p:nvPr/>
              </p:nvSpPr>
              <p:spPr>
                <a:xfrm>
                  <a:off x="3355205" y="3008147"/>
                  <a:ext cx="321852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cs typeface="+mn-cs"/>
                    </a:rPr>
                    <a:t>Random Forest Regression</a:t>
                  </a:r>
                  <a:endParaRPr kumimoji="0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91617F-FD3F-93BD-17A3-5806F8735D5B}"/>
                  </a:ext>
                </a:extLst>
              </p:cNvPr>
              <p:cNvSpPr txBox="1"/>
              <p:nvPr/>
            </p:nvSpPr>
            <p:spPr>
              <a:xfrm>
                <a:off x="3888356" y="2220773"/>
                <a:ext cx="21309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XGB Regression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</p:grpSp>
        <p:grpSp>
          <p:nvGrpSpPr>
            <p:cNvPr id="967" name="그룹 966">
              <a:extLst>
                <a:ext uri="{FF2B5EF4-FFF2-40B4-BE49-F238E27FC236}">
                  <a16:creationId xmlns:a16="http://schemas.microsoft.com/office/drawing/2014/main" id="{666377F1-7C66-78BA-3491-60B8777E9D45}"/>
                </a:ext>
              </a:extLst>
            </p:cNvPr>
            <p:cNvGrpSpPr/>
            <p:nvPr/>
          </p:nvGrpSpPr>
          <p:grpSpPr>
            <a:xfrm>
              <a:off x="4359753" y="2207415"/>
              <a:ext cx="3542935" cy="3319393"/>
              <a:chOff x="4359753" y="2207415"/>
              <a:chExt cx="3542935" cy="331939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A9E6053-1707-6CF7-B846-919E7CA84794}"/>
                  </a:ext>
                </a:extLst>
              </p:cNvPr>
              <p:cNvGrpSpPr/>
              <p:nvPr/>
            </p:nvGrpSpPr>
            <p:grpSpPr>
              <a:xfrm>
                <a:off x="4359753" y="2207415"/>
                <a:ext cx="3535593" cy="2567732"/>
                <a:chOff x="12978192" y="6756037"/>
                <a:chExt cx="3535593" cy="1652576"/>
              </a:xfrm>
            </p:grpSpPr>
            <p:grpSp>
              <p:nvGrpSpPr>
                <p:cNvPr id="20" name="그룹 1010">
                  <a:extLst>
                    <a:ext uri="{FF2B5EF4-FFF2-40B4-BE49-F238E27FC236}">
                      <a16:creationId xmlns:a16="http://schemas.microsoft.com/office/drawing/2014/main" id="{A42B9658-EC3E-10DC-3BD2-BD428A0015A7}"/>
                    </a:ext>
                  </a:extLst>
                </p:cNvPr>
                <p:cNvGrpSpPr/>
                <p:nvPr/>
              </p:nvGrpSpPr>
              <p:grpSpPr>
                <a:xfrm>
                  <a:off x="12978192" y="6756037"/>
                  <a:ext cx="3535593" cy="119273"/>
                  <a:chOff x="12978192" y="6756037"/>
                  <a:chExt cx="3535593" cy="119273"/>
                </a:xfrm>
              </p:grpSpPr>
              <p:grpSp>
                <p:nvGrpSpPr>
                  <p:cNvPr id="63" name="그룹 1011">
                    <a:extLst>
                      <a:ext uri="{FF2B5EF4-FFF2-40B4-BE49-F238E27FC236}">
                        <a16:creationId xmlns:a16="http://schemas.microsoft.com/office/drawing/2014/main" id="{1F1107CB-259F-BE69-67DF-818004549A9B}"/>
                      </a:ext>
                    </a:extLst>
                  </p:cNvPr>
                  <p:cNvGrpSpPr/>
                  <p:nvPr/>
                </p:nvGrpSpPr>
                <p:grpSpPr>
                  <a:xfrm>
                    <a:off x="12978192" y="6756039"/>
                    <a:ext cx="3535593" cy="119271"/>
                    <a:chOff x="12978192" y="6756039"/>
                    <a:chExt cx="3535593" cy="119271"/>
                  </a:xfrm>
                </p:grpSpPr>
                <p:pic>
                  <p:nvPicPr>
                    <p:cNvPr id="962" name="Object 42">
                      <a:extLst>
                        <a:ext uri="{FF2B5EF4-FFF2-40B4-BE49-F238E27FC236}">
                          <a16:creationId xmlns:a16="http://schemas.microsoft.com/office/drawing/2014/main" id="{67E9D174-1B01-B97D-5BCD-DFE49A2F051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 cstate="print"/>
                    <a:stretch>
                      <a:fillRect/>
                    </a:stretch>
                  </p:blipFill>
                  <p:spPr>
                    <a:xfrm>
                      <a:off x="12978192" y="6756039"/>
                      <a:ext cx="3535593" cy="11927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960" name="그룹 1012">
                    <a:extLst>
                      <a:ext uri="{FF2B5EF4-FFF2-40B4-BE49-F238E27FC236}">
                        <a16:creationId xmlns:a16="http://schemas.microsoft.com/office/drawing/2014/main" id="{D7629CF3-42BE-4E21-28E4-E2790B98866C}"/>
                      </a:ext>
                    </a:extLst>
                  </p:cNvPr>
                  <p:cNvGrpSpPr/>
                  <p:nvPr/>
                </p:nvGrpSpPr>
                <p:grpSpPr>
                  <a:xfrm>
                    <a:off x="12985534" y="6756037"/>
                    <a:ext cx="2290548" cy="119271"/>
                    <a:chOff x="12985534" y="6756037"/>
                    <a:chExt cx="2290548" cy="119271"/>
                  </a:xfrm>
                </p:grpSpPr>
                <p:pic>
                  <p:nvPicPr>
                    <p:cNvPr id="961" name="Object 45">
                      <a:extLst>
                        <a:ext uri="{FF2B5EF4-FFF2-40B4-BE49-F238E27FC236}">
                          <a16:creationId xmlns:a16="http://schemas.microsoft.com/office/drawing/2014/main" id="{1561B3AF-5E3B-DC05-5DF2-B24247BA7F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 cstate="print"/>
                    <a:stretch>
                      <a:fillRect/>
                    </a:stretch>
                  </p:blipFill>
                  <p:spPr>
                    <a:xfrm>
                      <a:off x="12985534" y="6756037"/>
                      <a:ext cx="2290548" cy="119271"/>
                    </a:xfrm>
                    <a:prstGeom prst="rect">
                      <a:avLst/>
                    </a:prstGeom>
                    <a:noFill/>
                  </p:spPr>
                </p:pic>
              </p:grpSp>
            </p:grpSp>
            <p:grpSp>
              <p:nvGrpSpPr>
                <p:cNvPr id="23" name="그룹 1013">
                  <a:extLst>
                    <a:ext uri="{FF2B5EF4-FFF2-40B4-BE49-F238E27FC236}">
                      <a16:creationId xmlns:a16="http://schemas.microsoft.com/office/drawing/2014/main" id="{1D79F8D6-F4CF-E2C4-1032-E30D7E614E3D}"/>
                    </a:ext>
                  </a:extLst>
                </p:cNvPr>
                <p:cNvGrpSpPr/>
                <p:nvPr/>
              </p:nvGrpSpPr>
              <p:grpSpPr>
                <a:xfrm>
                  <a:off x="12978192" y="7267139"/>
                  <a:ext cx="3535593" cy="119272"/>
                  <a:chOff x="12978192" y="7267139"/>
                  <a:chExt cx="3535593" cy="119272"/>
                </a:xfrm>
              </p:grpSpPr>
              <p:grpSp>
                <p:nvGrpSpPr>
                  <p:cNvPr id="55" name="그룹 1014">
                    <a:extLst>
                      <a:ext uri="{FF2B5EF4-FFF2-40B4-BE49-F238E27FC236}">
                        <a16:creationId xmlns:a16="http://schemas.microsoft.com/office/drawing/2014/main" id="{346F92E5-09EA-A802-A4E5-0491378A2817}"/>
                      </a:ext>
                    </a:extLst>
                  </p:cNvPr>
                  <p:cNvGrpSpPr/>
                  <p:nvPr/>
                </p:nvGrpSpPr>
                <p:grpSpPr>
                  <a:xfrm>
                    <a:off x="12978192" y="7267140"/>
                    <a:ext cx="3535593" cy="119271"/>
                    <a:chOff x="12978192" y="7267140"/>
                    <a:chExt cx="3535593" cy="119271"/>
                  </a:xfrm>
                </p:grpSpPr>
                <p:pic>
                  <p:nvPicPr>
                    <p:cNvPr id="62" name="Object 53">
                      <a:extLst>
                        <a:ext uri="{FF2B5EF4-FFF2-40B4-BE49-F238E27FC236}">
                          <a16:creationId xmlns:a16="http://schemas.microsoft.com/office/drawing/2014/main" id="{2D8B89AA-A9BB-B120-E012-EEA00C1DDA2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 cstate="print"/>
                    <a:stretch>
                      <a:fillRect/>
                    </a:stretch>
                  </p:blipFill>
                  <p:spPr>
                    <a:xfrm>
                      <a:off x="12978192" y="7267140"/>
                      <a:ext cx="3535593" cy="11927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7" name="그룹 1015">
                    <a:extLst>
                      <a:ext uri="{FF2B5EF4-FFF2-40B4-BE49-F238E27FC236}">
                        <a16:creationId xmlns:a16="http://schemas.microsoft.com/office/drawing/2014/main" id="{199A3654-B162-2D71-A11D-582AA8C51879}"/>
                      </a:ext>
                    </a:extLst>
                  </p:cNvPr>
                  <p:cNvGrpSpPr/>
                  <p:nvPr/>
                </p:nvGrpSpPr>
                <p:grpSpPr>
                  <a:xfrm>
                    <a:off x="12978192" y="7267139"/>
                    <a:ext cx="2588734" cy="119271"/>
                    <a:chOff x="12978192" y="7267139"/>
                    <a:chExt cx="2588734" cy="119271"/>
                  </a:xfrm>
                </p:grpSpPr>
                <p:pic>
                  <p:nvPicPr>
                    <p:cNvPr id="60" name="Object 56">
                      <a:extLst>
                        <a:ext uri="{FF2B5EF4-FFF2-40B4-BE49-F238E27FC236}">
                          <a16:creationId xmlns:a16="http://schemas.microsoft.com/office/drawing/2014/main" id="{121C8936-FD9D-3AB4-9879-FFF537F611A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 cstate="print"/>
                    <a:stretch>
                      <a:fillRect/>
                    </a:stretch>
                  </p:blipFill>
                  <p:spPr>
                    <a:xfrm>
                      <a:off x="12978192" y="7267139"/>
                      <a:ext cx="2588734" cy="11927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6" name="그룹 1016">
                  <a:extLst>
                    <a:ext uri="{FF2B5EF4-FFF2-40B4-BE49-F238E27FC236}">
                      <a16:creationId xmlns:a16="http://schemas.microsoft.com/office/drawing/2014/main" id="{069A2909-2CE1-F642-D58C-C35287E89C85}"/>
                    </a:ext>
                  </a:extLst>
                </p:cNvPr>
                <p:cNvGrpSpPr/>
                <p:nvPr/>
              </p:nvGrpSpPr>
              <p:grpSpPr>
                <a:xfrm>
                  <a:off x="12978192" y="7778241"/>
                  <a:ext cx="3535593" cy="123480"/>
                  <a:chOff x="12978192" y="7778241"/>
                  <a:chExt cx="3535593" cy="123480"/>
                </a:xfrm>
              </p:grpSpPr>
              <p:grpSp>
                <p:nvGrpSpPr>
                  <p:cNvPr id="48" name="그룹 1017">
                    <a:extLst>
                      <a:ext uri="{FF2B5EF4-FFF2-40B4-BE49-F238E27FC236}">
                        <a16:creationId xmlns:a16="http://schemas.microsoft.com/office/drawing/2014/main" id="{6C030F3E-5FAA-7024-22F1-2667B4B1ADF4}"/>
                      </a:ext>
                    </a:extLst>
                  </p:cNvPr>
                  <p:cNvGrpSpPr/>
                  <p:nvPr/>
                </p:nvGrpSpPr>
                <p:grpSpPr>
                  <a:xfrm>
                    <a:off x="12978192" y="7778241"/>
                    <a:ext cx="3535593" cy="119271"/>
                    <a:chOff x="12978192" y="7778241"/>
                    <a:chExt cx="3535593" cy="119271"/>
                  </a:xfrm>
                </p:grpSpPr>
                <p:pic>
                  <p:nvPicPr>
                    <p:cNvPr id="52" name="Object 63">
                      <a:extLst>
                        <a:ext uri="{FF2B5EF4-FFF2-40B4-BE49-F238E27FC236}">
                          <a16:creationId xmlns:a16="http://schemas.microsoft.com/office/drawing/2014/main" id="{0B0B4891-48B8-E8CE-505B-AA46629526F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 cstate="print"/>
                    <a:stretch>
                      <a:fillRect/>
                    </a:stretch>
                  </p:blipFill>
                  <p:spPr>
                    <a:xfrm>
                      <a:off x="12978192" y="7778241"/>
                      <a:ext cx="3535593" cy="11927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9" name="그룹 1018">
                    <a:extLst>
                      <a:ext uri="{FF2B5EF4-FFF2-40B4-BE49-F238E27FC236}">
                        <a16:creationId xmlns:a16="http://schemas.microsoft.com/office/drawing/2014/main" id="{497A9574-F784-F930-B99A-577342CD2D5E}"/>
                      </a:ext>
                    </a:extLst>
                  </p:cNvPr>
                  <p:cNvGrpSpPr/>
                  <p:nvPr/>
                </p:nvGrpSpPr>
                <p:grpSpPr>
                  <a:xfrm>
                    <a:off x="12978192" y="7778241"/>
                    <a:ext cx="2969734" cy="123480"/>
                    <a:chOff x="12978192" y="7778241"/>
                    <a:chExt cx="2969734" cy="123480"/>
                  </a:xfrm>
                </p:grpSpPr>
                <p:pic>
                  <p:nvPicPr>
                    <p:cNvPr id="51" name="Object 66">
                      <a:extLst>
                        <a:ext uri="{FF2B5EF4-FFF2-40B4-BE49-F238E27FC236}">
                          <a16:creationId xmlns:a16="http://schemas.microsoft.com/office/drawing/2014/main" id="{87182F5E-B6D2-752F-6E19-C2B9CD2AAF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 cstate="print"/>
                    <a:stretch>
                      <a:fillRect/>
                    </a:stretch>
                  </p:blipFill>
                  <p:spPr>
                    <a:xfrm>
                      <a:off x="12978192" y="7778241"/>
                      <a:ext cx="2969734" cy="12348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9" name="그룹 1019">
                  <a:extLst>
                    <a:ext uri="{FF2B5EF4-FFF2-40B4-BE49-F238E27FC236}">
                      <a16:creationId xmlns:a16="http://schemas.microsoft.com/office/drawing/2014/main" id="{65AADD15-E544-5F3D-9A55-1CB57EE48BA1}"/>
                    </a:ext>
                  </a:extLst>
                </p:cNvPr>
                <p:cNvGrpSpPr/>
                <p:nvPr/>
              </p:nvGrpSpPr>
              <p:grpSpPr>
                <a:xfrm>
                  <a:off x="12978192" y="8289342"/>
                  <a:ext cx="3535593" cy="119271"/>
                  <a:chOff x="12978192" y="8289342"/>
                  <a:chExt cx="3535593" cy="119271"/>
                </a:xfrm>
              </p:grpSpPr>
              <p:grpSp>
                <p:nvGrpSpPr>
                  <p:cNvPr id="31" name="그룹 1020">
                    <a:extLst>
                      <a:ext uri="{FF2B5EF4-FFF2-40B4-BE49-F238E27FC236}">
                        <a16:creationId xmlns:a16="http://schemas.microsoft.com/office/drawing/2014/main" id="{EAE0B0B1-7434-2B99-7678-020258EAB807}"/>
                      </a:ext>
                    </a:extLst>
                  </p:cNvPr>
                  <p:cNvGrpSpPr/>
                  <p:nvPr/>
                </p:nvGrpSpPr>
                <p:grpSpPr>
                  <a:xfrm>
                    <a:off x="12978192" y="8289342"/>
                    <a:ext cx="3535593" cy="119271"/>
                    <a:chOff x="12978192" y="8289342"/>
                    <a:chExt cx="3535593" cy="119271"/>
                  </a:xfrm>
                </p:grpSpPr>
                <p:pic>
                  <p:nvPicPr>
                    <p:cNvPr id="46" name="Object 73">
                      <a:extLst>
                        <a:ext uri="{FF2B5EF4-FFF2-40B4-BE49-F238E27FC236}">
                          <a16:creationId xmlns:a16="http://schemas.microsoft.com/office/drawing/2014/main" id="{2B043E5B-9E9D-05F1-0EE5-5716C556F7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 cstate="print"/>
                    <a:stretch>
                      <a:fillRect/>
                    </a:stretch>
                  </p:blipFill>
                  <p:spPr>
                    <a:xfrm>
                      <a:off x="12978192" y="8289342"/>
                      <a:ext cx="3535593" cy="11927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4" name="그룹 1021">
                    <a:extLst>
                      <a:ext uri="{FF2B5EF4-FFF2-40B4-BE49-F238E27FC236}">
                        <a16:creationId xmlns:a16="http://schemas.microsoft.com/office/drawing/2014/main" id="{E9F99773-1A8C-02E1-AD33-705B7690643F}"/>
                      </a:ext>
                    </a:extLst>
                  </p:cNvPr>
                  <p:cNvGrpSpPr/>
                  <p:nvPr/>
                </p:nvGrpSpPr>
                <p:grpSpPr>
                  <a:xfrm>
                    <a:off x="12978192" y="8289342"/>
                    <a:ext cx="3454069" cy="112073"/>
                    <a:chOff x="12978192" y="8289342"/>
                    <a:chExt cx="3454069" cy="112073"/>
                  </a:xfrm>
                </p:grpSpPr>
                <p:pic>
                  <p:nvPicPr>
                    <p:cNvPr id="44" name="Object 76">
                      <a:extLst>
                        <a:ext uri="{FF2B5EF4-FFF2-40B4-BE49-F238E27FC236}">
                          <a16:creationId xmlns:a16="http://schemas.microsoft.com/office/drawing/2014/main" id="{7A1E47DA-5990-8000-722A-FA223724672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 cstate="print"/>
                    <a:stretch>
                      <a:fillRect/>
                    </a:stretch>
                  </p:blipFill>
                  <p:spPr>
                    <a:xfrm>
                      <a:off x="12978192" y="8289342"/>
                      <a:ext cx="3454069" cy="112073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pic>
            <p:nvPicPr>
              <p:cNvPr id="963" name="Object 73">
                <a:extLst>
                  <a:ext uri="{FF2B5EF4-FFF2-40B4-BE49-F238E27FC236}">
                    <a16:creationId xmlns:a16="http://schemas.microsoft.com/office/drawing/2014/main" id="{8845A9AE-4A9E-00E4-669A-570936182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367095" y="5337920"/>
                <a:ext cx="3535593" cy="172399"/>
              </a:xfrm>
              <a:prstGeom prst="rect">
                <a:avLst/>
              </a:prstGeom>
            </p:spPr>
          </p:pic>
          <p:pic>
            <p:nvPicPr>
              <p:cNvPr id="964" name="Object 76">
                <a:extLst>
                  <a:ext uri="{FF2B5EF4-FFF2-40B4-BE49-F238E27FC236}">
                    <a16:creationId xmlns:a16="http://schemas.microsoft.com/office/drawing/2014/main" id="{066D6115-1C52-5EE6-DAFC-0A070F071A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367095" y="5337920"/>
                <a:ext cx="2504075" cy="188888"/>
              </a:xfrm>
              <a:prstGeom prst="rect">
                <a:avLst/>
              </a:prstGeom>
            </p:spPr>
          </p:pic>
        </p:grpSp>
      </p:grpSp>
      <p:sp>
        <p:nvSpPr>
          <p:cNvPr id="970" name="TextBox 969">
            <a:extLst>
              <a:ext uri="{FF2B5EF4-FFF2-40B4-BE49-F238E27FC236}">
                <a16:creationId xmlns:a16="http://schemas.microsoft.com/office/drawing/2014/main" id="{879021C7-5145-830D-FC15-0C6DBF143EA0}"/>
              </a:ext>
            </a:extLst>
          </p:cNvPr>
          <p:cNvSpPr txBox="1"/>
          <p:nvPr/>
        </p:nvSpPr>
        <p:spPr>
          <a:xfrm>
            <a:off x="814680" y="1340788"/>
            <a:ext cx="5476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적합도 평가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7F36B7-B146-B5DC-7191-E1EF300C4B1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34" y="1876181"/>
            <a:ext cx="4945453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21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0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A340CD-D533-48BC-9235-ECE310C27630}"/>
              </a:ext>
            </a:extLst>
          </p:cNvPr>
          <p:cNvSpPr txBox="1"/>
          <p:nvPr/>
        </p:nvSpPr>
        <p:spPr>
          <a:xfrm>
            <a:off x="1157287" y="1724025"/>
            <a:ext cx="539527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800" b="1" dirty="0">
                <a:solidFill>
                  <a:prstClr val="white"/>
                </a:solidFill>
                <a:latin typeface="Calibri"/>
              </a:rPr>
              <a:t>서비스</a:t>
            </a:r>
            <a:endParaRPr kumimoji="0" lang="en-US" altLang="ko-KR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800" b="1" dirty="0">
                <a:solidFill>
                  <a:prstClr val="black"/>
                </a:solidFill>
                <a:latin typeface="Calibri"/>
              </a:rPr>
              <a:t>구현</a:t>
            </a:r>
            <a:endParaRPr kumimoji="0" lang="en-US" altLang="ko-KR" sz="8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714501-BFEB-779A-4279-854C08F03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93" y="4147567"/>
            <a:ext cx="3123895" cy="31238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0617" y="6997118"/>
            <a:ext cx="10767896" cy="565732"/>
            <a:chOff x="-37267" y="9318478"/>
            <a:chExt cx="18409938" cy="96723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267" y="9318478"/>
              <a:ext cx="18409938" cy="967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890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1"/>
            <a:ext cx="272952" cy="7493892"/>
            <a:chOff x="0" y="0"/>
            <a:chExt cx="46666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5661" y="7079633"/>
            <a:ext cx="10767896" cy="568914"/>
            <a:chOff x="-37267" y="9350306"/>
            <a:chExt cx="18409938" cy="9726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0EFEFB4-5A04-6D8E-BC68-D6E83A8D3EA7}"/>
              </a:ext>
            </a:extLst>
          </p:cNvPr>
          <p:cNvSpPr txBox="1"/>
          <p:nvPr/>
        </p:nvSpPr>
        <p:spPr>
          <a:xfrm>
            <a:off x="1109911" y="417823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Calibri"/>
              </a:rPr>
              <a:t>MySQL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978B540-C7EA-3502-B779-753857CBBAB4}"/>
              </a:ext>
            </a:extLst>
          </p:cNvPr>
          <p:cNvGrpSpPr/>
          <p:nvPr/>
        </p:nvGrpSpPr>
        <p:grpSpPr>
          <a:xfrm>
            <a:off x="7538877" y="1555157"/>
            <a:ext cx="3144655" cy="2702037"/>
            <a:chOff x="4628050" y="1744061"/>
            <a:chExt cx="3144655" cy="270203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FC2992C-9A36-A484-11BA-2D9039969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3087" y="1744061"/>
              <a:ext cx="2119618" cy="2037364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D02D0F7-65D1-3404-F088-6EC83C988270}"/>
                </a:ext>
              </a:extLst>
            </p:cNvPr>
            <p:cNvGrpSpPr/>
            <p:nvPr/>
          </p:nvGrpSpPr>
          <p:grpSpPr>
            <a:xfrm>
              <a:off x="4628050" y="2943225"/>
              <a:ext cx="1716987" cy="1502873"/>
              <a:chOff x="6186487" y="2236741"/>
              <a:chExt cx="1716987" cy="1502873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FF7D0C9-ECAC-2B37-ECF5-CC560BB7A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6087" y="2632227"/>
                <a:ext cx="1107387" cy="1107387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4D419BC8-BA89-06E9-4933-372FFF8F0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186487" y="2236741"/>
                <a:ext cx="1107387" cy="1107387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F5645D-7DB0-D093-9708-48FAD1729D5A}"/>
              </a:ext>
            </a:extLst>
          </p:cNvPr>
          <p:cNvGrpSpPr/>
          <p:nvPr/>
        </p:nvGrpSpPr>
        <p:grpSpPr>
          <a:xfrm>
            <a:off x="1056644" y="2556331"/>
            <a:ext cx="1965357" cy="1984951"/>
            <a:chOff x="1056644" y="2556331"/>
            <a:chExt cx="1965357" cy="1984951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213DD90-6D90-1CCF-76F7-22733D976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51609" y="2556331"/>
              <a:ext cx="1012024" cy="100592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1EAF16A-9E8F-5523-D546-30C5135BC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6644" y="2659116"/>
              <a:ext cx="914400" cy="9144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556769C-665C-2F7F-11BD-289EA3FB1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83136" y="3471075"/>
              <a:ext cx="938865" cy="93886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1672543-5CB0-2150-D335-3635AD695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01736" y="3279301"/>
              <a:ext cx="1255885" cy="126198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DF2F655-BE23-3670-60B8-0DB5EAB12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84734" y="2856073"/>
              <a:ext cx="932769" cy="938865"/>
            </a:xfrm>
            <a:prstGeom prst="rect">
              <a:avLst/>
            </a:prstGeom>
          </p:spPr>
        </p:pic>
      </p:grpSp>
      <p:grpSp>
        <p:nvGrpSpPr>
          <p:cNvPr id="32" name="그룹 1026">
            <a:extLst>
              <a:ext uri="{FF2B5EF4-FFF2-40B4-BE49-F238E27FC236}">
                <a16:creationId xmlns:a16="http://schemas.microsoft.com/office/drawing/2014/main" id="{17C6D030-1B2E-071A-635D-BE7A1466B7CB}"/>
              </a:ext>
            </a:extLst>
          </p:cNvPr>
          <p:cNvGrpSpPr/>
          <p:nvPr/>
        </p:nvGrpSpPr>
        <p:grpSpPr>
          <a:xfrm>
            <a:off x="3330508" y="3314385"/>
            <a:ext cx="230783" cy="405583"/>
            <a:chOff x="6716767" y="6004892"/>
            <a:chExt cx="331120" cy="534206"/>
          </a:xfrm>
        </p:grpSpPr>
        <p:pic>
          <p:nvPicPr>
            <p:cNvPr id="33" name="Object 94">
              <a:extLst>
                <a:ext uri="{FF2B5EF4-FFF2-40B4-BE49-F238E27FC236}">
                  <a16:creationId xmlns:a16="http://schemas.microsoft.com/office/drawing/2014/main" id="{EF666D39-1831-A427-6950-977F0FDA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16767" y="6004892"/>
              <a:ext cx="331120" cy="534206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9BC6547-97D4-7560-0BEA-E21DF0C3BE2E}"/>
              </a:ext>
            </a:extLst>
          </p:cNvPr>
          <p:cNvGrpSpPr/>
          <p:nvPr/>
        </p:nvGrpSpPr>
        <p:grpSpPr>
          <a:xfrm>
            <a:off x="3788131" y="2252939"/>
            <a:ext cx="2120129" cy="2436271"/>
            <a:chOff x="4068402" y="2199032"/>
            <a:chExt cx="2120129" cy="2436271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C4DBA0A-AAFB-3659-8876-398947CA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73736" y="2199032"/>
              <a:ext cx="1491459" cy="155815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61326FC-305A-39D8-16F6-3D6FA2FAC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402" y="3064183"/>
              <a:ext cx="1108905" cy="110890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A72BAFB-C72D-4E78-E2B2-9E2891075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8196" y="3294968"/>
              <a:ext cx="1340335" cy="1340335"/>
            </a:xfrm>
            <a:prstGeom prst="rect">
              <a:avLst/>
            </a:prstGeom>
          </p:spPr>
        </p:pic>
      </p:grpSp>
      <p:pic>
        <p:nvPicPr>
          <p:cNvPr id="39" name="Object 28">
            <a:extLst>
              <a:ext uri="{FF2B5EF4-FFF2-40B4-BE49-F238E27FC236}">
                <a16:creationId xmlns:a16="http://schemas.microsoft.com/office/drawing/2014/main" id="{17BBFF3F-EC9A-9B0B-C4EC-670EFB6E2778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83849" y="2797044"/>
            <a:ext cx="1559711" cy="59029"/>
          </a:xfrm>
          <a:prstGeom prst="rect">
            <a:avLst/>
          </a:prstGeom>
        </p:spPr>
      </p:pic>
      <p:pic>
        <p:nvPicPr>
          <p:cNvPr id="40" name="Object 28">
            <a:extLst>
              <a:ext uri="{FF2B5EF4-FFF2-40B4-BE49-F238E27FC236}">
                <a16:creationId xmlns:a16="http://schemas.microsoft.com/office/drawing/2014/main" id="{BF8BF552-A26C-1257-C34A-7835DFF9A4C8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97661" y="3288233"/>
            <a:ext cx="1559711" cy="59029"/>
          </a:xfrm>
          <a:prstGeom prst="rect">
            <a:avLst/>
          </a:prstGeom>
        </p:spPr>
      </p:pic>
      <p:pic>
        <p:nvPicPr>
          <p:cNvPr id="42" name="Object 28">
            <a:extLst>
              <a:ext uri="{FF2B5EF4-FFF2-40B4-BE49-F238E27FC236}">
                <a16:creationId xmlns:a16="http://schemas.microsoft.com/office/drawing/2014/main" id="{0BEC9741-4A16-46DC-91CE-CADA3CBFC19C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83849" y="3765570"/>
            <a:ext cx="1559711" cy="5902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AC61AEE-8898-69F0-3986-FFB64DE7E679}"/>
              </a:ext>
            </a:extLst>
          </p:cNvPr>
          <p:cNvSpPr txBox="1"/>
          <p:nvPr/>
        </p:nvSpPr>
        <p:spPr>
          <a:xfrm>
            <a:off x="997559" y="4817839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sz="1200" b="1" dirty="0"/>
              <a:t>수집 데이터 변수 </a:t>
            </a:r>
            <a:r>
              <a:rPr lang="en-US" altLang="ko-KR" sz="1200" b="1" dirty="0"/>
              <a:t>CSV</a:t>
            </a:r>
            <a:endParaRPr lang="ko-KR" altLang="en-US" sz="12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A01950-501F-09F9-4B4A-C883D3AD2D44}"/>
              </a:ext>
            </a:extLst>
          </p:cNvPr>
          <p:cNvSpPr txBox="1"/>
          <p:nvPr/>
        </p:nvSpPr>
        <p:spPr>
          <a:xfrm>
            <a:off x="3993465" y="4920579"/>
            <a:ext cx="16642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통합 데이터 변수 </a:t>
            </a:r>
            <a:r>
              <a:rPr lang="en-US" altLang="ko-KR" sz="1200" b="1" dirty="0"/>
              <a:t>CSV</a:t>
            </a:r>
            <a:endParaRPr lang="ko-KR" altLang="en-US" sz="12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AF9A44-2132-8196-DADC-41585ACE77FF}"/>
              </a:ext>
            </a:extLst>
          </p:cNvPr>
          <p:cNvSpPr txBox="1"/>
          <p:nvPr/>
        </p:nvSpPr>
        <p:spPr>
          <a:xfrm>
            <a:off x="7538877" y="4748684"/>
            <a:ext cx="2514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SQL </a:t>
            </a:r>
            <a:r>
              <a:rPr lang="ko-KR" altLang="en-US" sz="1200" b="1" dirty="0"/>
              <a:t>테이블로 변환해 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DB </a:t>
            </a:r>
            <a:r>
              <a:rPr lang="ko-KR" altLang="en-US" sz="1200" b="1" dirty="0"/>
              <a:t>구축</a:t>
            </a:r>
          </a:p>
        </p:txBody>
      </p:sp>
    </p:spTree>
    <p:extLst>
      <p:ext uri="{BB962C8B-B14F-4D97-AF65-F5344CB8AC3E}">
        <p14:creationId xmlns:p14="http://schemas.microsoft.com/office/powerpoint/2010/main" val="498586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21A9D4E-6488-C636-3C50-EFB1CA1C7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570" y="979842"/>
            <a:ext cx="5348286" cy="22055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"/>
            <a:ext cx="272952" cy="7493892"/>
            <a:chOff x="0" y="0"/>
            <a:chExt cx="46666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5661" y="7079633"/>
            <a:ext cx="10767896" cy="568914"/>
            <a:chOff x="-37267" y="9350306"/>
            <a:chExt cx="18409938" cy="9726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0EFEFB4-5A04-6D8E-BC68-D6E83A8D3EA7}"/>
              </a:ext>
            </a:extLst>
          </p:cNvPr>
          <p:cNvSpPr txBox="1"/>
          <p:nvPr/>
        </p:nvSpPr>
        <p:spPr>
          <a:xfrm>
            <a:off x="1109911" y="41782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Calibri"/>
              </a:rPr>
              <a:t>서비스 구현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978B540-C7EA-3502-B779-753857CBBAB4}"/>
              </a:ext>
            </a:extLst>
          </p:cNvPr>
          <p:cNvGrpSpPr/>
          <p:nvPr/>
        </p:nvGrpSpPr>
        <p:grpSpPr>
          <a:xfrm>
            <a:off x="1199257" y="1343025"/>
            <a:ext cx="3144655" cy="2702037"/>
            <a:chOff x="4628050" y="1744061"/>
            <a:chExt cx="3144655" cy="270203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FC2992C-9A36-A484-11BA-2D9039969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3087" y="1744061"/>
              <a:ext cx="2119618" cy="2037364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D02D0F7-65D1-3404-F088-6EC83C988270}"/>
                </a:ext>
              </a:extLst>
            </p:cNvPr>
            <p:cNvGrpSpPr/>
            <p:nvPr/>
          </p:nvGrpSpPr>
          <p:grpSpPr>
            <a:xfrm>
              <a:off x="4628050" y="2943225"/>
              <a:ext cx="1716987" cy="1502873"/>
              <a:chOff x="6186487" y="2236741"/>
              <a:chExt cx="1716987" cy="1502873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FF7D0C9-ECAC-2B37-ECF5-CC560BB7A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6087" y="2632227"/>
                <a:ext cx="1107387" cy="1107387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4D419BC8-BA89-06E9-4933-372FFF8F0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186487" y="2236741"/>
                <a:ext cx="1107387" cy="1107387"/>
              </a:xfrm>
              <a:prstGeom prst="rect">
                <a:avLst/>
              </a:prstGeom>
            </p:spPr>
          </p:pic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0E3B2C0-DAEF-82A5-5BE2-69DA7A5A5E7B}"/>
              </a:ext>
            </a:extLst>
          </p:cNvPr>
          <p:cNvGrpSpPr/>
          <p:nvPr/>
        </p:nvGrpSpPr>
        <p:grpSpPr>
          <a:xfrm>
            <a:off x="4422190" y="1881113"/>
            <a:ext cx="3139712" cy="2460931"/>
            <a:chOff x="4586287" y="2302035"/>
            <a:chExt cx="3139712" cy="246093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72F6714-82F0-EBAA-6C8D-5E6A0795F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86287" y="2799884"/>
              <a:ext cx="3139712" cy="196308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AD253BF-ACB4-DF22-E0B4-43E84D002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980" y="2333625"/>
              <a:ext cx="1237781" cy="12377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3279D6-E3C7-C7AF-0072-C9CCECDAB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9939" y="2302035"/>
              <a:ext cx="1237782" cy="123778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DBB0350-5DC4-55E8-2A5E-96CE5E519069}"/>
              </a:ext>
            </a:extLst>
          </p:cNvPr>
          <p:cNvSpPr txBox="1"/>
          <p:nvPr/>
        </p:nvSpPr>
        <p:spPr>
          <a:xfrm>
            <a:off x="1199257" y="4681409"/>
            <a:ext cx="5368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MySQL DB</a:t>
            </a:r>
            <a:r>
              <a:rPr lang="ko-KR" altLang="en-US" dirty="0"/>
              <a:t>를 </a:t>
            </a:r>
            <a:r>
              <a:rPr lang="en-US" altLang="ko-KR" dirty="0"/>
              <a:t>Django</a:t>
            </a:r>
            <a:r>
              <a:rPr lang="ko-KR" altLang="en-US" dirty="0"/>
              <a:t>에 연동했으며 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템플릿을 통해 서비스 화면을 구현했다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링크</a:t>
            </a:r>
            <a:r>
              <a:rPr lang="en-US" altLang="ko-KR" b="1" dirty="0"/>
              <a:t>: https://beconomic.netlify.app/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31810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1"/>
            <a:ext cx="272952" cy="7493892"/>
            <a:chOff x="0" y="0"/>
            <a:chExt cx="46666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5661" y="7079633"/>
            <a:ext cx="10767896" cy="568914"/>
            <a:chOff x="-37267" y="9350306"/>
            <a:chExt cx="18409938" cy="9726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2482096-8ACF-EB21-F0A8-9CFF42DDA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60" y="0"/>
            <a:ext cx="10423622" cy="47720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83CD66-C9B4-558C-E4D7-1BDEE5953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010" y="4772025"/>
            <a:ext cx="10361565" cy="230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30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10695238" cy="7562849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51492" y="-1534034"/>
            <a:ext cx="14198219" cy="10630916"/>
            <a:chOff x="-2994536" y="2186586"/>
            <a:chExt cx="24274782" cy="181757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994536" y="2186586"/>
              <a:ext cx="24274782" cy="181757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0402B1-AB80-79D8-6193-BEE837EB60B9}"/>
              </a:ext>
            </a:extLst>
          </p:cNvPr>
          <p:cNvSpPr txBox="1"/>
          <p:nvPr/>
        </p:nvSpPr>
        <p:spPr>
          <a:xfrm>
            <a:off x="1254016" y="2972296"/>
            <a:ext cx="77893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FFC000"/>
                </a:solidFill>
              </a:rPr>
              <a:t>여러분은 과연 </a:t>
            </a:r>
            <a:endParaRPr lang="en-US" altLang="ko-KR" sz="4800" b="1" dirty="0">
              <a:solidFill>
                <a:srgbClr val="FFC000"/>
              </a:solidFill>
            </a:endParaRPr>
          </a:p>
          <a:p>
            <a:r>
              <a:rPr lang="ko-KR" altLang="en-US" sz="4800" b="1" dirty="0">
                <a:solidFill>
                  <a:srgbClr val="FFC000"/>
                </a:solidFill>
              </a:rPr>
              <a:t>                          안전하십니까</a:t>
            </a:r>
            <a:r>
              <a:rPr lang="en-US" altLang="ko-KR" sz="4800" b="1" dirty="0">
                <a:solidFill>
                  <a:srgbClr val="FFC000"/>
                </a:solidFill>
              </a:rPr>
              <a:t>?</a:t>
            </a:r>
            <a:endParaRPr lang="ko-KR" altLang="en-US" sz="4800" b="1" dirty="0">
              <a:solidFill>
                <a:srgbClr val="FFC000"/>
              </a:solidFill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595009" y="1190625"/>
            <a:ext cx="2673338" cy="3609643"/>
            <a:chOff x="2920235" y="1826651"/>
            <a:chExt cx="4570622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320000">
              <a:off x="2920235" y="1826651"/>
              <a:ext cx="4570622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63357" y="1800225"/>
            <a:ext cx="3535793" cy="4774163"/>
            <a:chOff x="11031242" y="1236220"/>
            <a:chExt cx="6045167" cy="81624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660000">
              <a:off x="11031242" y="1236220"/>
              <a:ext cx="6045167" cy="81624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0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A340CD-D533-48BC-9235-ECE310C27630}"/>
              </a:ext>
            </a:extLst>
          </p:cNvPr>
          <p:cNvSpPr txBox="1"/>
          <p:nvPr/>
        </p:nvSpPr>
        <p:spPr>
          <a:xfrm>
            <a:off x="1233487" y="1724025"/>
            <a:ext cx="50292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800" b="1">
                <a:solidFill>
                  <a:prstClr val="white"/>
                </a:solidFill>
                <a:latin typeface="Calibri"/>
              </a:rPr>
              <a:t>개선 방향</a:t>
            </a:r>
            <a:endParaRPr kumimoji="0" lang="en-US" altLang="ko-KR" sz="8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714501-BFEB-779A-4279-854C08F03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93" y="4147567"/>
            <a:ext cx="3123895" cy="31238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0617" y="6997118"/>
            <a:ext cx="10767896" cy="565732"/>
            <a:chOff x="-37267" y="9318478"/>
            <a:chExt cx="18409938" cy="96723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267" y="9318478"/>
              <a:ext cx="18409938" cy="967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8963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1"/>
            <a:ext cx="272952" cy="7493892"/>
            <a:chOff x="0" y="0"/>
            <a:chExt cx="46666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5661" y="7079633"/>
            <a:ext cx="10767896" cy="568914"/>
            <a:chOff x="-37267" y="9350306"/>
            <a:chExt cx="18409938" cy="9726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0EFEFB4-5A04-6D8E-BC68-D6E83A8D3EA7}"/>
              </a:ext>
            </a:extLst>
          </p:cNvPr>
          <p:cNvSpPr txBox="1"/>
          <p:nvPr/>
        </p:nvSpPr>
        <p:spPr>
          <a:xfrm>
            <a:off x="1109911" y="417823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Calibri"/>
              </a:rPr>
              <a:t>미래 발전</a:t>
            </a:r>
            <a:r>
              <a:rPr lang="en-US" altLang="ko-KR" b="1" dirty="0">
                <a:solidFill>
                  <a:prstClr val="black"/>
                </a:solidFill>
                <a:latin typeface="Calibri"/>
              </a:rPr>
              <a:t>,</a:t>
            </a:r>
            <a:r>
              <a:rPr lang="ko-KR" altLang="en-US" b="1" dirty="0">
                <a:solidFill>
                  <a:prstClr val="black"/>
                </a:solidFill>
                <a:latin typeface="Calibri"/>
              </a:rPr>
              <a:t>활용방안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766C5A-5607-76C5-1046-470A5E38C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2790825"/>
            <a:ext cx="4495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E51B75-DC54-5239-E84F-E7431669A8C7}"/>
              </a:ext>
            </a:extLst>
          </p:cNvPr>
          <p:cNvSpPr txBox="1"/>
          <p:nvPr/>
        </p:nvSpPr>
        <p:spPr>
          <a:xfrm>
            <a:off x="1309687" y="1647825"/>
            <a:ext cx="538533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안전 귀가 경로 추천 서비스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    </a:t>
            </a:r>
          </a:p>
          <a:p>
            <a:pPr algn="ctr"/>
            <a:r>
              <a:rPr lang="en-US" altLang="ko-KR" dirty="0"/>
              <a:t>  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sz="2000" b="1" dirty="0"/>
              <a:t>위험지역 미리 알림 서비스</a:t>
            </a:r>
            <a:endParaRPr lang="en-US" altLang="ko-KR" sz="2000" b="1" dirty="0"/>
          </a:p>
          <a:p>
            <a:r>
              <a:rPr lang="en-US" altLang="ko-KR" dirty="0"/>
              <a:t>     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0AA32D-EA9E-4061-1793-DAFB59190A9B}"/>
              </a:ext>
            </a:extLst>
          </p:cNvPr>
          <p:cNvSpPr txBox="1"/>
          <p:nvPr/>
        </p:nvSpPr>
        <p:spPr>
          <a:xfrm>
            <a:off x="1538287" y="2153337"/>
            <a:ext cx="53853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실시간 데이터를 수집하고 지역당 세세한      세부 데이터를 다양하게 수집해서 안전 귀가 경로를 추천해주는 알고리즘을 모델링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BCFE42-8BD6-54E0-79FD-13D0196896D5}"/>
              </a:ext>
            </a:extLst>
          </p:cNvPr>
          <p:cNvSpPr txBox="1"/>
          <p:nvPr/>
        </p:nvSpPr>
        <p:spPr>
          <a:xfrm>
            <a:off x="1538287" y="3780122"/>
            <a:ext cx="53853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실시간 데이터를 수집하고 지역당 세세한 세부 데이터를 다양하게 수집해서 세부 위험지역</a:t>
            </a:r>
            <a:r>
              <a:rPr lang="ko-KR" altLang="en-US" dirty="0"/>
              <a:t>을 미리 예측하는 알고리즘을 모델링해 그 근처에 </a:t>
            </a:r>
            <a:r>
              <a:rPr lang="ko-KR" altLang="en-US" dirty="0" err="1"/>
              <a:t>진입시</a:t>
            </a:r>
            <a:r>
              <a:rPr lang="ko-KR" altLang="en-US" dirty="0"/>
              <a:t> 미리 알림을 해주는 서비스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941746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1"/>
            <a:ext cx="272952" cy="7493892"/>
            <a:chOff x="0" y="0"/>
            <a:chExt cx="46666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5661" y="7079633"/>
            <a:ext cx="10767896" cy="568914"/>
            <a:chOff x="-37267" y="9350306"/>
            <a:chExt cx="18409938" cy="9726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FE1AFB-375B-814A-9414-C048A0C89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" y="4162425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A77597-725D-014A-36E2-16CFE1233532}"/>
              </a:ext>
            </a:extLst>
          </p:cNvPr>
          <p:cNvSpPr txBox="1"/>
          <p:nvPr/>
        </p:nvSpPr>
        <p:spPr>
          <a:xfrm>
            <a:off x="8777287" y="352425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Calibri"/>
              </a:rPr>
              <a:t>개발 후기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3F927-FB03-0101-12B7-B93D5D31BABC}"/>
              </a:ext>
            </a:extLst>
          </p:cNvPr>
          <p:cNvSpPr txBox="1"/>
          <p:nvPr/>
        </p:nvSpPr>
        <p:spPr>
          <a:xfrm>
            <a:off x="4433887" y="5352588"/>
            <a:ext cx="53853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b="1" dirty="0"/>
              <a:t>허지훈</a:t>
            </a:r>
            <a:endParaRPr lang="en-US" altLang="ko-KR" sz="1400" b="1" dirty="0"/>
          </a:p>
          <a:p>
            <a:pPr algn="r"/>
            <a:r>
              <a:rPr lang="ko-KR" altLang="en-US" sz="1100" dirty="0"/>
              <a:t>구현하기 전에는 이것 저것 많이 생각을 </a:t>
            </a:r>
            <a:r>
              <a:rPr lang="ko-KR" altLang="en-US" sz="1100" dirty="0" err="1"/>
              <a:t>해놨는데</a:t>
            </a:r>
            <a:r>
              <a:rPr lang="ko-KR" altLang="en-US" sz="1100" dirty="0"/>
              <a:t> 막상</a:t>
            </a:r>
          </a:p>
          <a:p>
            <a:pPr algn="r"/>
            <a:r>
              <a:rPr lang="ko-KR" altLang="en-US" sz="1100" dirty="0"/>
              <a:t>구현하려고 하니까 잘되지 못하는 경우가 많았다</a:t>
            </a:r>
            <a:r>
              <a:rPr lang="en-US" altLang="ko-KR" sz="1100" dirty="0"/>
              <a:t>. </a:t>
            </a:r>
            <a:r>
              <a:rPr lang="ko-KR" altLang="en-US" sz="1100" dirty="0"/>
              <a:t>스파크 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웹크롤링</a:t>
            </a:r>
            <a:r>
              <a:rPr lang="ko-KR" altLang="en-US" sz="1100" dirty="0"/>
              <a:t> 등 다양한 방법을 이번 프로젝트때 해보고 싶었지만 시간적 한계로 인해  그러지 못했다</a:t>
            </a:r>
            <a:r>
              <a:rPr lang="en-US" altLang="ko-KR" sz="1100" dirty="0"/>
              <a:t>. </a:t>
            </a:r>
            <a:r>
              <a:rPr lang="ko-KR" altLang="en-US" sz="1100" dirty="0"/>
              <a:t>이번 프로젝트에서 엔지니어링 부분으로 보다 발전하고 싶었는데 </a:t>
            </a:r>
            <a:r>
              <a:rPr lang="ko-KR" altLang="en-US" sz="1100" dirty="0" err="1"/>
              <a:t>프론트적인</a:t>
            </a:r>
            <a:r>
              <a:rPr lang="ko-KR" altLang="en-US" sz="1100" dirty="0"/>
              <a:t> 부분에 </a:t>
            </a:r>
            <a:r>
              <a:rPr lang="ko-KR" altLang="en-US" sz="1100" dirty="0" err="1"/>
              <a:t>포커싱이</a:t>
            </a:r>
            <a:r>
              <a:rPr lang="ko-KR" altLang="en-US" sz="1100" dirty="0"/>
              <a:t> 맞추어져서 다소 아쉬웠다</a:t>
            </a:r>
            <a:r>
              <a:rPr lang="en-US" altLang="ko-KR" sz="1100" dirty="0"/>
              <a:t>. </a:t>
            </a:r>
            <a:r>
              <a:rPr lang="ko-KR" altLang="en-US" sz="1100" dirty="0"/>
              <a:t>그래도 하나의 웹사이트를 구현하는데 있어서 많은 자신감을 가지게 되어서 좋았다</a:t>
            </a:r>
            <a:r>
              <a:rPr lang="en-US" altLang="ko-KR" sz="1100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B0258-104B-4063-8DFD-808858F4A0F3}"/>
              </a:ext>
            </a:extLst>
          </p:cNvPr>
          <p:cNvSpPr txBox="1"/>
          <p:nvPr/>
        </p:nvSpPr>
        <p:spPr>
          <a:xfrm>
            <a:off x="4433887" y="754280"/>
            <a:ext cx="53853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ko-KR" altLang="en-US" sz="1400" b="1" dirty="0"/>
              <a:t>박준영</a:t>
            </a:r>
            <a:endParaRPr lang="en-US" altLang="ko-KR" sz="1400" b="1" dirty="0"/>
          </a:p>
          <a:p>
            <a:pPr marL="0" indent="0" algn="r">
              <a:buNone/>
            </a:pPr>
            <a:r>
              <a:rPr lang="ko-KR" altLang="en-US" sz="1100" dirty="0"/>
              <a:t>직접적으로 서비스를 구현하는데 있어서 </a:t>
            </a:r>
            <a:r>
              <a:rPr lang="ko-KR" altLang="en-US" sz="1100" dirty="0" err="1"/>
              <a:t>모든게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처음이였기에</a:t>
            </a:r>
            <a:r>
              <a:rPr lang="ko-KR" altLang="en-US" sz="1100" dirty="0"/>
              <a:t> 쉬운 것이 하나 없었다</a:t>
            </a:r>
            <a:r>
              <a:rPr lang="en-US" altLang="ko-KR" sz="1100" dirty="0"/>
              <a:t>. DB</a:t>
            </a:r>
            <a:r>
              <a:rPr lang="ko-KR" altLang="en-US" sz="1100" dirty="0"/>
              <a:t>를 서버에 연동하는 것부터 심지어 </a:t>
            </a:r>
            <a:r>
              <a:rPr lang="en-US" altLang="ko-KR" sz="1100" dirty="0"/>
              <a:t>Django</a:t>
            </a:r>
            <a:r>
              <a:rPr lang="ko-KR" altLang="en-US" sz="1100" dirty="0"/>
              <a:t> 프로젝트를 만드는 파일을 만들어 설정하는 것 까지</a:t>
            </a:r>
            <a:r>
              <a:rPr lang="en-US" altLang="ko-KR" sz="1100" dirty="0"/>
              <a:t>,,, </a:t>
            </a:r>
          </a:p>
          <a:p>
            <a:pPr marL="0" indent="0" algn="r">
              <a:buNone/>
            </a:pPr>
            <a:r>
              <a:rPr lang="ko-KR" altLang="en-US" sz="1100" dirty="0"/>
              <a:t>구현하지 못한 기능 또한 많았다</a:t>
            </a:r>
            <a:r>
              <a:rPr lang="en-US" altLang="ko-KR" sz="1100" dirty="0"/>
              <a:t>. </a:t>
            </a:r>
            <a:r>
              <a:rPr lang="ko-KR" altLang="en-US" sz="1100" dirty="0"/>
              <a:t>고객들이 클릭한 정보를 모아 선호도 분석과 같은 것들은 구현할 물리적 시간조차 없었다</a:t>
            </a:r>
            <a:r>
              <a:rPr lang="en-US" altLang="ko-KR" sz="1100" dirty="0"/>
              <a:t>. </a:t>
            </a:r>
            <a:r>
              <a:rPr lang="ko-KR" altLang="en-US" sz="1100" dirty="0"/>
              <a:t>하지만 서비스를 기획부터 구현까지 모든 과정에 참여해 볼 수 있어 의미가 있었다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E73C4D-F117-23F1-2347-C4419CD47114}"/>
              </a:ext>
            </a:extLst>
          </p:cNvPr>
          <p:cNvSpPr txBox="1"/>
          <p:nvPr/>
        </p:nvSpPr>
        <p:spPr>
          <a:xfrm>
            <a:off x="4433887" y="4504389"/>
            <a:ext cx="538533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dirty="0"/>
              <a:t>장민준</a:t>
            </a:r>
            <a:endParaRPr lang="en-US" altLang="ko-KR" sz="1600" b="1" dirty="0"/>
          </a:p>
          <a:p>
            <a:pPr algn="r"/>
            <a:r>
              <a:rPr lang="ko-KR" altLang="en-US" sz="1100" dirty="0"/>
              <a:t>무엇인가를 해보면서 느끼는 점이 많았고</a:t>
            </a:r>
            <a:r>
              <a:rPr lang="en-US" altLang="ko-KR" sz="1100" dirty="0"/>
              <a:t>, </a:t>
            </a:r>
            <a:r>
              <a:rPr lang="ko-KR" altLang="en-US" sz="1100" dirty="0"/>
              <a:t>내가 좀 더 잘했으면 더 쉽게 프로젝트를 하지 않았을까 하는 아쉬움이 들었다</a:t>
            </a:r>
            <a:r>
              <a:rPr lang="en-US" altLang="ko-KR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32CCD-DD74-9DBD-EF37-A669C0176349}"/>
              </a:ext>
            </a:extLst>
          </p:cNvPr>
          <p:cNvSpPr txBox="1"/>
          <p:nvPr/>
        </p:nvSpPr>
        <p:spPr>
          <a:xfrm>
            <a:off x="8853488" y="3160250"/>
            <a:ext cx="965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dirty="0"/>
              <a:t>박창훈</a:t>
            </a:r>
            <a:endParaRPr lang="en-US" altLang="ko-KR" sz="16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F0DB3D4-B593-7A8C-25F3-9E7F9588D9F0}"/>
              </a:ext>
            </a:extLst>
          </p:cNvPr>
          <p:cNvGrpSpPr/>
          <p:nvPr/>
        </p:nvGrpSpPr>
        <p:grpSpPr>
          <a:xfrm>
            <a:off x="4433887" y="2110242"/>
            <a:ext cx="5385334" cy="1022527"/>
            <a:chOff x="4433887" y="2331100"/>
            <a:chExt cx="5385334" cy="10225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4D120B-808E-DFA6-536C-3EE210E7817B}"/>
                </a:ext>
              </a:extLst>
            </p:cNvPr>
            <p:cNvSpPr txBox="1"/>
            <p:nvPr/>
          </p:nvSpPr>
          <p:spPr>
            <a:xfrm>
              <a:off x="4433887" y="2331100"/>
              <a:ext cx="538533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600" b="1" dirty="0"/>
                <a:t>이원우</a:t>
              </a:r>
              <a:endParaRPr lang="en-US" altLang="ko-KR" sz="1600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51F0CB-88FA-BBCD-B280-3F3CA0DC6D2B}"/>
                </a:ext>
              </a:extLst>
            </p:cNvPr>
            <p:cNvSpPr txBox="1"/>
            <p:nvPr/>
          </p:nvSpPr>
          <p:spPr>
            <a:xfrm>
              <a:off x="4434421" y="2584186"/>
              <a:ext cx="538480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100" dirty="0"/>
                <a:t>느낀 점 </a:t>
              </a:r>
              <a:r>
                <a:rPr lang="en-US" altLang="ko-KR" sz="1100" dirty="0"/>
                <a:t>- </a:t>
              </a:r>
              <a:r>
                <a:rPr lang="ko-KR" altLang="en-US" sz="1100" dirty="0"/>
                <a:t>막상 프로젝트를 </a:t>
              </a:r>
              <a:r>
                <a:rPr lang="ko-KR" altLang="en-US" sz="1100" dirty="0" err="1"/>
                <a:t>시작하려니</a:t>
              </a:r>
              <a:r>
                <a:rPr lang="ko-KR" altLang="en-US" sz="1100" dirty="0"/>
                <a:t> 간단한 것들에 </a:t>
              </a:r>
              <a:r>
                <a:rPr lang="ko-KR" altLang="en-US" sz="1100" dirty="0" err="1"/>
                <a:t>헤메는</a:t>
              </a:r>
              <a:r>
                <a:rPr lang="ko-KR" altLang="en-US" sz="1100" dirty="0"/>
                <a:t> 경우가 많았다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그래도 프로젝트 전에 비해 성장한 것 같아서 기분이 좋다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특히 지도모양 버튼을 </a:t>
              </a:r>
              <a:r>
                <a:rPr lang="ko-KR" altLang="en-US" sz="1100" dirty="0" err="1"/>
                <a:t>구현하는데에</a:t>
              </a:r>
              <a:r>
                <a:rPr lang="ko-KR" altLang="en-US" sz="1100" dirty="0"/>
                <a:t> 꽤 많은 시간을 소비했지만 실패했다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더욱 성장해서 원하는 아이디어를 그대로 </a:t>
              </a:r>
              <a:r>
                <a:rPr lang="ko-KR" altLang="en-US" sz="1100" dirty="0" err="1"/>
                <a:t>구현해낼수있는</a:t>
              </a:r>
              <a:r>
                <a:rPr lang="ko-KR" altLang="en-US" sz="1100" dirty="0"/>
                <a:t> 능력을 갖추고 싶다</a:t>
              </a:r>
              <a:r>
                <a:rPr lang="en-US" altLang="ko-KR" sz="1100" dirty="0"/>
                <a:t>.</a:t>
              </a:r>
              <a:endParaRPr lang="ko-KR" altLang="en-US" sz="11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C5C98B7-4989-4978-CF71-B4C0E14A3A15}"/>
              </a:ext>
            </a:extLst>
          </p:cNvPr>
          <p:cNvSpPr txBox="1"/>
          <p:nvPr/>
        </p:nvSpPr>
        <p:spPr>
          <a:xfrm>
            <a:off x="4433887" y="3424625"/>
            <a:ext cx="53848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0" dirty="0"/>
              <a:t>회귀를 통해 </a:t>
            </a:r>
            <a:r>
              <a:rPr lang="en-US" altLang="ko-KR" sz="1100" dirty="0"/>
              <a:t>112</a:t>
            </a:r>
            <a:r>
              <a:rPr lang="ko-KR" altLang="en-US" sz="1100" dirty="0"/>
              <a:t>신고건수를 예측하는 프로젝트를 진행하면서 </a:t>
            </a:r>
          </a:p>
          <a:p>
            <a:pPr algn="r"/>
            <a:r>
              <a:rPr lang="ko-KR" altLang="en-US" sz="1100" dirty="0"/>
              <a:t>결과물을 구현해내기까지 많은 시행착오가 있었지만 문제를 해결해가면서 성취감을 느낄 수 있었다</a:t>
            </a:r>
            <a:r>
              <a:rPr lang="en-US" altLang="ko-KR" sz="1100" dirty="0"/>
              <a:t>. </a:t>
            </a:r>
          </a:p>
          <a:p>
            <a:pPr algn="r"/>
            <a:r>
              <a:rPr lang="ko-KR" altLang="en-US" sz="1100" dirty="0"/>
              <a:t>짧은 시간동안 웹 프로세스의 전반적인 과정을 다룰 수 있어서 많은 것을 배울 수 있는 기회였다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46122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0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798" y="6223352"/>
            <a:ext cx="10767896" cy="565732"/>
            <a:chOff x="-37267" y="9318478"/>
            <a:chExt cx="18409938" cy="967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7267" y="9318478"/>
              <a:ext cx="18409938" cy="9672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8687" y="1571625"/>
            <a:ext cx="7361899" cy="19812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89572" y="2943225"/>
            <a:ext cx="7082845" cy="184244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1"/>
            <a:ext cx="272952" cy="7493892"/>
            <a:chOff x="0" y="0"/>
            <a:chExt cx="46666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5661" y="7079633"/>
            <a:ext cx="10767896" cy="568914"/>
            <a:chOff x="-37267" y="9350306"/>
            <a:chExt cx="18409938" cy="9726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D6351F37-EB06-A847-9886-DBE40748E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3" y="3825819"/>
            <a:ext cx="3591874" cy="35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866B34-AB30-71F5-37AC-A72F02047F59}"/>
              </a:ext>
            </a:extLst>
          </p:cNvPr>
          <p:cNvSpPr txBox="1"/>
          <p:nvPr/>
        </p:nvSpPr>
        <p:spPr>
          <a:xfrm>
            <a:off x="4623694" y="1343025"/>
            <a:ext cx="538533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000" b="1" dirty="0"/>
              <a:t>자료 출처</a:t>
            </a:r>
            <a:endParaRPr lang="en-US" altLang="ko-KR" sz="2000" b="1" dirty="0"/>
          </a:p>
          <a:p>
            <a:endParaRPr lang="en-US" altLang="ko-KR" sz="2000" dirty="0"/>
          </a:p>
          <a:p>
            <a:pPr algn="r"/>
            <a:r>
              <a:rPr lang="ko-KR" altLang="en-US" sz="2000" dirty="0"/>
              <a:t>서울시 열린 데이터 광장</a:t>
            </a:r>
            <a:endParaRPr lang="en-US" altLang="ko-KR" sz="2000" dirty="0"/>
          </a:p>
          <a:p>
            <a:pPr algn="r"/>
            <a:endParaRPr lang="en-US" altLang="ko-KR" sz="2000" dirty="0"/>
          </a:p>
          <a:p>
            <a:pPr algn="r"/>
            <a:r>
              <a:rPr lang="ko-KR" altLang="en-US" sz="2000" dirty="0"/>
              <a:t>공공 데이터 포탈</a:t>
            </a:r>
            <a:endParaRPr lang="en-US" altLang="ko-KR" sz="2000" dirty="0"/>
          </a:p>
          <a:p>
            <a:pPr algn="r"/>
            <a:endParaRPr lang="en-US" altLang="ko-KR" sz="2000" dirty="0"/>
          </a:p>
          <a:p>
            <a:pPr algn="r"/>
            <a:r>
              <a:rPr lang="ko-KR" altLang="en-US" sz="2000" dirty="0"/>
              <a:t>경기 연구원 </a:t>
            </a:r>
            <a:endParaRPr lang="en-US" altLang="ko-KR" sz="2000" dirty="0"/>
          </a:p>
          <a:p>
            <a:pPr algn="r"/>
            <a:r>
              <a:rPr lang="ko-KR" altLang="en-US" sz="2000" dirty="0"/>
              <a:t>경기도 지역안전지수분석 및 개선 방안</a:t>
            </a:r>
            <a:r>
              <a:rPr lang="en-US" altLang="ko-KR" sz="2000" dirty="0"/>
              <a:t>Analysis of Regional Safety Index and</a:t>
            </a:r>
          </a:p>
          <a:p>
            <a:pPr algn="r"/>
            <a:r>
              <a:rPr lang="en-US" altLang="ko-KR" sz="2000" dirty="0"/>
              <a:t>Improvement Plan in Gyeonggi Province</a:t>
            </a:r>
          </a:p>
          <a:p>
            <a:pPr algn="r"/>
            <a:endParaRPr lang="en-US" altLang="ko-KR" sz="20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1681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962" y="-104775"/>
            <a:ext cx="10695238" cy="8458200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35635" y="1214416"/>
            <a:ext cx="2956736" cy="7748609"/>
            <a:chOff x="6061371" y="699845"/>
            <a:chExt cx="5055150" cy="112319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1371" y="699845"/>
              <a:ext cx="5055150" cy="112319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8425" y="3980479"/>
            <a:ext cx="1733458" cy="42932"/>
            <a:chOff x="4835776" y="5483824"/>
            <a:chExt cx="2963704" cy="734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5776" y="5483824"/>
              <a:ext cx="2963704" cy="734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53363" y="1949765"/>
            <a:ext cx="1895789" cy="42932"/>
            <a:chOff x="9665590" y="2011900"/>
            <a:chExt cx="3241242" cy="734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5590" y="2011900"/>
              <a:ext cx="3241242" cy="734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45789" y="1992698"/>
            <a:ext cx="1733458" cy="42932"/>
            <a:chOff x="4010610" y="2085302"/>
            <a:chExt cx="2963704" cy="734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0610" y="2085302"/>
              <a:ext cx="2963704" cy="734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87190" y="7527858"/>
            <a:ext cx="6967810" cy="665074"/>
            <a:chOff x="12612400" y="9727494"/>
            <a:chExt cx="6453168" cy="4174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0700000">
              <a:off x="12612400" y="9727494"/>
              <a:ext cx="6453168" cy="41743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53363" y="4606773"/>
            <a:ext cx="4685884" cy="2435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8AE99C-9358-6390-3D84-27760B2883A1}"/>
              </a:ext>
            </a:extLst>
          </p:cNvPr>
          <p:cNvSpPr txBox="1"/>
          <p:nvPr/>
        </p:nvSpPr>
        <p:spPr>
          <a:xfrm>
            <a:off x="592091" y="1558575"/>
            <a:ext cx="21549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신당역 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살인 사건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1AE26-4C4A-C32A-8C89-E6F0BD9BC316}"/>
              </a:ext>
            </a:extLst>
          </p:cNvPr>
          <p:cNvSpPr txBox="1"/>
          <p:nvPr/>
        </p:nvSpPr>
        <p:spPr>
          <a:xfrm>
            <a:off x="671248" y="3494113"/>
            <a:ext cx="19966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송파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전 여자친구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가족 살인사건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208400-F26E-3379-DB95-212E81CF970B}"/>
              </a:ext>
            </a:extLst>
          </p:cNvPr>
          <p:cNvSpPr txBox="1"/>
          <p:nvPr/>
        </p:nvSpPr>
        <p:spPr>
          <a:xfrm>
            <a:off x="7781496" y="1558576"/>
            <a:ext cx="21549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당진 자매 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살인사건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0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A340CD-D533-48BC-9235-ECE310C27630}"/>
              </a:ext>
            </a:extLst>
          </p:cNvPr>
          <p:cNvSpPr txBox="1"/>
          <p:nvPr/>
        </p:nvSpPr>
        <p:spPr>
          <a:xfrm>
            <a:off x="852487" y="983365"/>
            <a:ext cx="400840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800" b="1" dirty="0">
                <a:solidFill>
                  <a:schemeClr val="bg1"/>
                </a:solidFill>
                <a:latin typeface="Calibri"/>
              </a:rPr>
              <a:t>BEACON</a:t>
            </a:r>
            <a:r>
              <a:rPr lang="en-US" altLang="ko-KR" sz="8800" b="1" dirty="0">
                <a:solidFill>
                  <a:prstClr val="black"/>
                </a:solidFill>
                <a:latin typeface="Calibri"/>
              </a:rPr>
              <a:t>OMIC</a:t>
            </a:r>
            <a:endParaRPr kumimoji="0" lang="en-US" altLang="ko-KR" sz="8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714501-BFEB-779A-4279-854C08F03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93" y="4147567"/>
            <a:ext cx="3123895" cy="31238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0617" y="6997118"/>
            <a:ext cx="10767896" cy="565732"/>
            <a:chOff x="-37267" y="9318478"/>
            <a:chExt cx="18409938" cy="96723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267" y="9318478"/>
              <a:ext cx="18409938" cy="967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7620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13740" y="-15177"/>
            <a:ext cx="10695238" cy="7562097"/>
            <a:chOff x="0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458361" y="-24087"/>
            <a:ext cx="11135818" cy="9598387"/>
            <a:chOff x="-21205" y="361482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205" y="361482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534335" cy="7562849"/>
            <a:chOff x="0" y="-20408"/>
            <a:chExt cx="7752381" cy="10306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20408"/>
              <a:ext cx="7752381" cy="10306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95168" y="-7306"/>
            <a:ext cx="4913125" cy="7562097"/>
            <a:chOff x="9885714" y="0"/>
            <a:chExt cx="8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5714" y="0"/>
              <a:ext cx="8400000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5151" y="-7306"/>
            <a:ext cx="10695238" cy="7540911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91111" y="4854412"/>
            <a:ext cx="332369" cy="16009"/>
            <a:chOff x="8533333" y="6977993"/>
            <a:chExt cx="568254" cy="27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33333" y="6977993"/>
              <a:ext cx="568254" cy="2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28990" y="2630694"/>
            <a:ext cx="332369" cy="16009"/>
            <a:chOff x="8598095" y="3176088"/>
            <a:chExt cx="568254" cy="273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98095" y="3176088"/>
              <a:ext cx="568254" cy="2737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9BAFAB-C8D5-2A05-E384-9B034560BE53}"/>
              </a:ext>
            </a:extLst>
          </p:cNvPr>
          <p:cNvGrpSpPr/>
          <p:nvPr/>
        </p:nvGrpSpPr>
        <p:grpSpPr>
          <a:xfrm>
            <a:off x="116977" y="1190625"/>
            <a:ext cx="4038600" cy="1917309"/>
            <a:chOff x="1081087" y="1724025"/>
            <a:chExt cx="4038600" cy="19173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1D62B3-3794-F112-28C5-30F113A70288}"/>
                </a:ext>
              </a:extLst>
            </p:cNvPr>
            <p:cNvSpPr txBox="1"/>
            <p:nvPr/>
          </p:nvSpPr>
          <p:spPr>
            <a:xfrm>
              <a:off x="1081087" y="1724025"/>
              <a:ext cx="4038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0" b="1" dirty="0">
                  <a:solidFill>
                    <a:schemeClr val="bg1"/>
                  </a:solidFill>
                </a:rPr>
                <a:t>BEACON</a:t>
              </a:r>
              <a:endParaRPr lang="ko-KR" altLang="en-US" sz="8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18181FE-9257-928F-84F8-75623E1FAF78}"/>
                </a:ext>
              </a:extLst>
            </p:cNvPr>
            <p:cNvSpPr txBox="1"/>
            <p:nvPr/>
          </p:nvSpPr>
          <p:spPr>
            <a:xfrm>
              <a:off x="1160680" y="2933448"/>
              <a:ext cx="336067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beacon</a:t>
              </a:r>
            </a:p>
            <a:p>
              <a:r>
                <a:rPr lang="ko-KR" altLang="en-US" sz="1000" dirty="0" err="1">
                  <a:solidFill>
                    <a:schemeClr val="bg1"/>
                  </a:solidFill>
                </a:rPr>
                <a:t>미국∙영국</a:t>
              </a:r>
              <a:r>
                <a:rPr lang="en-US" altLang="ko-KR" sz="1000" dirty="0">
                  <a:solidFill>
                    <a:schemeClr val="bg1"/>
                  </a:solidFill>
                </a:rPr>
                <a:t>[ˈ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biːkən</a:t>
              </a:r>
              <a:r>
                <a:rPr lang="en-US" altLang="ko-KR" sz="1000" dirty="0">
                  <a:solidFill>
                    <a:schemeClr val="bg1"/>
                  </a:solidFill>
                </a:rPr>
                <a:t>]</a:t>
              </a:r>
              <a:r>
                <a:rPr lang="ko-KR" altLang="en-US" sz="1000" dirty="0">
                  <a:solidFill>
                    <a:schemeClr val="bg1"/>
                  </a:solidFill>
                </a:rPr>
                <a:t>발음듣기 영국식발음듣기</a:t>
              </a:r>
              <a:endParaRPr lang="en-US" altLang="ko-KR" sz="1000" dirty="0">
                <a:solidFill>
                  <a:schemeClr val="bg1"/>
                </a:solidFill>
              </a:endParaRPr>
            </a:p>
            <a:p>
              <a:endParaRPr lang="en-US" altLang="ko-KR" sz="1000" dirty="0">
                <a:solidFill>
                  <a:schemeClr val="bg1"/>
                </a:solidFill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dirty="0">
                  <a:solidFill>
                    <a:schemeClr val="bg1"/>
                  </a:solidFill>
                </a:rPr>
                <a:t>안전 운행을 유도하는</a:t>
              </a:r>
              <a:r>
                <a:rPr lang="en-US" altLang="ko-KR" sz="1000" dirty="0">
                  <a:solidFill>
                    <a:schemeClr val="bg1"/>
                  </a:solidFill>
                </a:rPr>
                <a:t>) </a:t>
              </a:r>
              <a:r>
                <a:rPr lang="ko-KR" altLang="en-US" sz="1000" dirty="0">
                  <a:solidFill>
                    <a:schemeClr val="bg1"/>
                  </a:solidFill>
                </a:rPr>
                <a:t>신호등</a:t>
              </a:r>
              <a:r>
                <a:rPr lang="en-US" altLang="ko-KR" sz="1000" dirty="0">
                  <a:solidFill>
                    <a:schemeClr val="bg1"/>
                  </a:solidFill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</a:rPr>
                <a:t>불빛</a:t>
              </a:r>
              <a:r>
                <a:rPr lang="en-US" altLang="ko-KR" sz="1000" dirty="0">
                  <a:solidFill>
                    <a:schemeClr val="bg1"/>
                  </a:solidFill>
                </a:rPr>
                <a:t>] (→Belisha beacon)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E7301AA-2E08-FA27-EBD8-8CE121C3FAF1}"/>
              </a:ext>
            </a:extLst>
          </p:cNvPr>
          <p:cNvSpPr txBox="1"/>
          <p:nvPr/>
        </p:nvSpPr>
        <p:spPr>
          <a:xfrm>
            <a:off x="4570657" y="2425597"/>
            <a:ext cx="105542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0" b="1" dirty="0">
                <a:solidFill>
                  <a:schemeClr val="bg1"/>
                </a:solidFill>
              </a:rPr>
              <a:t>+</a:t>
            </a:r>
            <a:endParaRPr lang="ko-KR" altLang="en-US" sz="15000" b="1" dirty="0">
              <a:solidFill>
                <a:schemeClr val="bg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909900-EC50-8F12-EF07-68439E4528B5}"/>
              </a:ext>
            </a:extLst>
          </p:cNvPr>
          <p:cNvGrpSpPr/>
          <p:nvPr/>
        </p:nvGrpSpPr>
        <p:grpSpPr>
          <a:xfrm>
            <a:off x="4954233" y="4162425"/>
            <a:ext cx="5502867" cy="1923884"/>
            <a:chOff x="4205287" y="3024920"/>
            <a:chExt cx="5502867" cy="19238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92898A-D17E-B2FE-1C7D-013B13F81ECA}"/>
                </a:ext>
              </a:extLst>
            </p:cNvPr>
            <p:cNvSpPr txBox="1"/>
            <p:nvPr/>
          </p:nvSpPr>
          <p:spPr>
            <a:xfrm>
              <a:off x="6356808" y="3024920"/>
              <a:ext cx="335134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0" b="1" dirty="0">
                  <a:solidFill>
                    <a:schemeClr val="bg1"/>
                  </a:solidFill>
                </a:rPr>
                <a:t>NOMIC</a:t>
              </a:r>
              <a:endParaRPr lang="ko-KR" altLang="en-US" sz="80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DFFD5C-0377-A96C-1996-99CAFAAF0774}"/>
                </a:ext>
              </a:extLst>
            </p:cNvPr>
            <p:cNvSpPr txBox="1"/>
            <p:nvPr/>
          </p:nvSpPr>
          <p:spPr>
            <a:xfrm>
              <a:off x="4205287" y="4240918"/>
              <a:ext cx="534683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nomic</a:t>
              </a:r>
            </a:p>
            <a:p>
              <a:pPr algn="r"/>
              <a:r>
                <a:rPr lang="ko-KR" altLang="en-US" sz="1000" dirty="0">
                  <a:solidFill>
                    <a:schemeClr val="bg1"/>
                  </a:solidFill>
                </a:rPr>
                <a:t>미국식</a:t>
              </a:r>
              <a:r>
                <a:rPr lang="en-US" altLang="ko-KR" sz="1000" dirty="0">
                  <a:solidFill>
                    <a:schemeClr val="bg1"/>
                  </a:solidFill>
                </a:rPr>
                <a:t>[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nɑ́mik,nóum</a:t>
              </a:r>
              <a:r>
                <a:rPr lang="en-US" altLang="ko-KR" sz="1000" dirty="0">
                  <a:solidFill>
                    <a:schemeClr val="bg1"/>
                  </a:solidFill>
                </a:rPr>
                <a:t>-]</a:t>
              </a:r>
              <a:r>
                <a:rPr lang="ko-KR" altLang="en-US" sz="1000" dirty="0" err="1">
                  <a:solidFill>
                    <a:schemeClr val="bg1"/>
                  </a:solidFill>
                </a:rPr>
                <a:t>발음듣기영국식</a:t>
              </a:r>
              <a:r>
                <a:rPr lang="en-US" altLang="ko-KR" sz="1000" dirty="0">
                  <a:solidFill>
                    <a:schemeClr val="bg1"/>
                  </a:solidFill>
                </a:rPr>
                <a:t>[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nóum</a:t>
              </a:r>
              <a:r>
                <a:rPr lang="en-US" altLang="ko-KR" sz="1000" dirty="0">
                  <a:solidFill>
                    <a:schemeClr val="bg1"/>
                  </a:solidFill>
                </a:rPr>
                <a:t>-,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nɔ́m</a:t>
              </a:r>
              <a:r>
                <a:rPr lang="en-US" altLang="ko-KR" sz="1000" dirty="0">
                  <a:solidFill>
                    <a:schemeClr val="bg1"/>
                  </a:solidFill>
                </a:rPr>
                <a:t>-]</a:t>
              </a:r>
              <a:r>
                <a:rPr lang="ko-KR" altLang="en-US" sz="1000" dirty="0">
                  <a:solidFill>
                    <a:schemeClr val="bg1"/>
                  </a:solidFill>
                </a:rPr>
                <a:t>발음듣기</a:t>
              </a:r>
            </a:p>
            <a:p>
              <a:pPr algn="r"/>
              <a:endParaRPr lang="ko-KR" altLang="en-US" sz="1000" dirty="0">
                <a:solidFill>
                  <a:schemeClr val="bg1"/>
                </a:solidFill>
              </a:endParaRPr>
            </a:p>
            <a:p>
              <a:pPr algn="r"/>
              <a:r>
                <a:rPr lang="ko-KR" altLang="en-US" sz="1000" dirty="0" err="1">
                  <a:solidFill>
                    <a:schemeClr val="bg1"/>
                  </a:solidFill>
                </a:rPr>
                <a:t>여느때</a:t>
              </a:r>
              <a:r>
                <a:rPr lang="en-US" altLang="ko-KR" sz="1000" dirty="0">
                  <a:solidFill>
                    <a:schemeClr val="bg1"/>
                  </a:solidFill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</a:rPr>
                <a:t>보통</a:t>
              </a:r>
              <a:r>
                <a:rPr lang="en-US" altLang="ko-KR" sz="1000" dirty="0">
                  <a:solidFill>
                    <a:schemeClr val="bg1"/>
                  </a:solidFill>
                </a:rPr>
                <a:t>]</a:t>
              </a:r>
              <a:r>
                <a:rPr lang="ko-KR" altLang="en-US" sz="1000" dirty="0">
                  <a:solidFill>
                    <a:schemeClr val="bg1"/>
                  </a:solidFill>
                </a:rPr>
                <a:t>의</a:t>
              </a:r>
              <a:r>
                <a:rPr lang="en-US" altLang="ko-KR" sz="1000" dirty="0">
                  <a:solidFill>
                    <a:schemeClr val="bg1"/>
                  </a:solidFill>
                </a:rPr>
                <a:t>, &lt;</a:t>
              </a:r>
              <a:r>
                <a:rPr lang="ko-KR" altLang="en-US" sz="1000" dirty="0">
                  <a:solidFill>
                    <a:schemeClr val="bg1"/>
                  </a:solidFill>
                </a:rPr>
                <a:t>철자가</a:t>
              </a:r>
              <a:r>
                <a:rPr lang="en-US" altLang="ko-KR" sz="1000" dirty="0">
                  <a:solidFill>
                    <a:schemeClr val="bg1"/>
                  </a:solidFill>
                </a:rPr>
                <a:t>&gt; </a:t>
              </a:r>
              <a:r>
                <a:rPr lang="ko-KR" altLang="en-US" sz="1000" dirty="0">
                  <a:solidFill>
                    <a:schemeClr val="bg1"/>
                  </a:solidFill>
                </a:rPr>
                <a:t>정서</a:t>
              </a:r>
              <a:r>
                <a:rPr lang="en-US" altLang="ko-KR" sz="1000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dirty="0">
                  <a:solidFill>
                    <a:schemeClr val="bg1"/>
                  </a:solidFill>
                </a:rPr>
                <a:t>正書</a:t>
              </a:r>
              <a:r>
                <a:rPr lang="en-US" altLang="ko-KR" sz="1000" dirty="0">
                  <a:solidFill>
                    <a:schemeClr val="bg1"/>
                  </a:solidFill>
                </a:rPr>
                <a:t>)</a:t>
              </a:r>
              <a:r>
                <a:rPr lang="ko-KR" altLang="en-US" sz="1000" dirty="0">
                  <a:solidFill>
                    <a:schemeClr val="bg1"/>
                  </a:solidFill>
                </a:rPr>
                <a:t>법의</a:t>
              </a:r>
              <a:r>
                <a:rPr lang="en-US" altLang="ko-KR" sz="1000" dirty="0">
                  <a:solidFill>
                    <a:schemeClr val="bg1"/>
                  </a:solidFill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</a:rPr>
                <a:t>자연법에 따른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60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1"/>
            <a:ext cx="10695238" cy="7562848"/>
            <a:chOff x="0" y="0"/>
            <a:chExt cx="18285714" cy="114579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457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"/>
            <a:ext cx="5347619" cy="7562848"/>
            <a:chOff x="0" y="0"/>
            <a:chExt cx="914285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2857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62500" y="4785753"/>
            <a:ext cx="1108492" cy="3404379"/>
            <a:chOff x="11561888" y="6860606"/>
            <a:chExt cx="1895195" cy="58204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61888" y="6860606"/>
              <a:ext cx="1895195" cy="58204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97382" y="4771354"/>
            <a:ext cx="1198195" cy="3404379"/>
            <a:chOff x="5295614" y="6835988"/>
            <a:chExt cx="2048562" cy="58204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5614" y="6835988"/>
              <a:ext cx="2048562" cy="58204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02090" y="2325711"/>
            <a:ext cx="2910553" cy="2421049"/>
            <a:chOff x="6671429" y="2654657"/>
            <a:chExt cx="4976190" cy="41392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1429" y="2654657"/>
              <a:ext cx="4976190" cy="41392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74861" y="4274521"/>
            <a:ext cx="332369" cy="16009"/>
            <a:chOff x="8847493" y="5986549"/>
            <a:chExt cx="568254" cy="2737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7493" y="5986549"/>
              <a:ext cx="568254" cy="273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39546" y="2306217"/>
            <a:ext cx="1353260" cy="435835"/>
            <a:chOff x="2290230" y="2621328"/>
            <a:chExt cx="2313677" cy="74515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0230" y="2621328"/>
              <a:ext cx="2313677" cy="7451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86369" y="3211985"/>
            <a:ext cx="445635" cy="30585"/>
            <a:chOff x="3054167" y="4169924"/>
            <a:chExt cx="761905" cy="522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3054167" y="4169924"/>
              <a:ext cx="761905" cy="522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861413" y="2305103"/>
            <a:ext cx="1353260" cy="435835"/>
            <a:chOff x="13440706" y="2619423"/>
            <a:chExt cx="2313677" cy="74515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40706" y="2619423"/>
              <a:ext cx="2313677" cy="74515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308236" y="3210871"/>
            <a:ext cx="445635" cy="30585"/>
            <a:chOff x="14204643" y="4168020"/>
            <a:chExt cx="761905" cy="522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04643" y="4168020"/>
              <a:ext cx="761905" cy="5229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C292DC9-F4E8-0795-28CC-9F21EC7BCF46}"/>
              </a:ext>
            </a:extLst>
          </p:cNvPr>
          <p:cNvSpPr txBox="1"/>
          <p:nvPr/>
        </p:nvSpPr>
        <p:spPr>
          <a:xfrm>
            <a:off x="1353832" y="2374913"/>
            <a:ext cx="1461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치안 안전 지도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CF326-C836-69FE-D03A-2FC13712CC05}"/>
              </a:ext>
            </a:extLst>
          </p:cNvPr>
          <p:cNvSpPr txBox="1"/>
          <p:nvPr/>
        </p:nvSpPr>
        <p:spPr>
          <a:xfrm>
            <a:off x="4272659" y="2887470"/>
            <a:ext cx="21499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치안 안전 지도</a:t>
            </a:r>
            <a:endParaRPr lang="en-US" altLang="ko-KR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ctr"/>
            <a:r>
              <a:rPr lang="en-US" altLang="ko-KR" sz="1800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&amp;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112 </a:t>
            </a:r>
            <a:r>
              <a:rPr lang="ko-KR" altLang="en-US" b="1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신고건수 예측</a:t>
            </a:r>
            <a:endParaRPr lang="ko-KR" altLang="en-US" sz="1800" b="1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1F65DE-6EB0-9CF4-43CD-8EA910A22AF1}"/>
              </a:ext>
            </a:extLst>
          </p:cNvPr>
          <p:cNvSpPr txBox="1"/>
          <p:nvPr/>
        </p:nvSpPr>
        <p:spPr>
          <a:xfrm>
            <a:off x="7861413" y="2386714"/>
            <a:ext cx="53468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112</a:t>
            </a:r>
            <a:r>
              <a:rPr lang="ko-KR" altLang="en-US" sz="12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신고 건수 예측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2B1ED3-2A2C-9867-8BBB-BC1D3D838E9E}"/>
              </a:ext>
            </a:extLst>
          </p:cNvPr>
          <p:cNvSpPr txBox="1"/>
          <p:nvPr/>
        </p:nvSpPr>
        <p:spPr>
          <a:xfrm>
            <a:off x="762081" y="3637111"/>
            <a:ext cx="27499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400" spc="-5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치안환경</a:t>
            </a:r>
            <a:r>
              <a:rPr lang="en-US" altLang="ko-KR" sz="1400" spc="-50" dirty="0">
                <a:solidFill>
                  <a:schemeClr val="bg1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spc="-5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데이터를 분석</a:t>
            </a:r>
            <a:r>
              <a:rPr lang="ko-KR" altLang="en-US" sz="1400" spc="-5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하고 군집화해 종합 치안지수를 산출해</a:t>
            </a:r>
            <a:r>
              <a:rPr lang="ko-KR" altLang="ko-KR" sz="1400" spc="-5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치안 관련 정보를 제공하는 </a:t>
            </a:r>
            <a:r>
              <a:rPr lang="ko-KR" altLang="en-US" sz="1400" spc="-5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종합 </a:t>
            </a:r>
            <a:r>
              <a:rPr lang="ko-KR" altLang="ko-KR" sz="1400" spc="-5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치안 안전 지도 서비스를 제공</a:t>
            </a:r>
            <a:r>
              <a:rPr lang="ko-KR" altLang="en-US" sz="1400" spc="-5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한다</a:t>
            </a:r>
            <a:r>
              <a:rPr lang="ko-KR" altLang="ko-KR" sz="1400" spc="-5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612F48-1C46-5EBF-1309-84BED18B85C7}"/>
              </a:ext>
            </a:extLst>
          </p:cNvPr>
          <p:cNvSpPr txBox="1"/>
          <p:nvPr/>
        </p:nvSpPr>
        <p:spPr>
          <a:xfrm>
            <a:off x="7336041" y="3637111"/>
            <a:ext cx="26911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5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회귀 분석 알고리즘을 통해 </a:t>
            </a:r>
            <a:r>
              <a:rPr lang="ko-KR" altLang="ko-KR" sz="1400" spc="-5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앞으로 발생할 </a:t>
            </a:r>
            <a:r>
              <a:rPr lang="en-US" altLang="ko-KR" sz="1400" spc="-5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112 </a:t>
            </a:r>
            <a:r>
              <a:rPr lang="ko-KR" altLang="ko-KR" sz="1400" spc="-5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신고 건수를 예측하는 알고리즘을 </a:t>
            </a:r>
            <a:r>
              <a:rPr lang="ko-KR" altLang="en-US" sz="1400" spc="-50" dirty="0">
                <a:solidFill>
                  <a:schemeClr val="bg1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모델링해 범죄 수요를 예측한다</a:t>
            </a:r>
            <a:r>
              <a:rPr lang="en-US" altLang="ko-KR" sz="1400" spc="-50" dirty="0">
                <a:solidFill>
                  <a:schemeClr val="bg1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0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A340CD-D533-48BC-9235-ECE310C27630}"/>
              </a:ext>
            </a:extLst>
          </p:cNvPr>
          <p:cNvSpPr txBox="1"/>
          <p:nvPr/>
        </p:nvSpPr>
        <p:spPr>
          <a:xfrm>
            <a:off x="852487" y="2023909"/>
            <a:ext cx="539527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수행 </a:t>
            </a:r>
            <a:r>
              <a:rPr lang="ko-KR" altLang="en-US" sz="6600" b="1" dirty="0">
                <a:solidFill>
                  <a:prstClr val="white"/>
                </a:solidFill>
                <a:latin typeface="Calibri"/>
              </a:rPr>
              <a:t>방향</a:t>
            </a:r>
            <a:r>
              <a:rPr lang="en-US" altLang="ko-KR" sz="6600" b="1" dirty="0">
                <a:solidFill>
                  <a:prstClr val="white"/>
                </a:solidFill>
                <a:latin typeface="Calibri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+mn-cs"/>
              </a:rPr>
              <a:t>구성원 소개</a:t>
            </a:r>
            <a:endParaRPr kumimoji="0" lang="en-US" altLang="ko-KR" sz="6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714501-BFEB-779A-4279-854C08F03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93" y="4147567"/>
            <a:ext cx="3123895" cy="31238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0617" y="6997118"/>
            <a:ext cx="10767896" cy="565732"/>
            <a:chOff x="-37267" y="9318478"/>
            <a:chExt cx="18409938" cy="96723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267" y="9318478"/>
              <a:ext cx="18409938" cy="967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6753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1"/>
            <a:ext cx="272952" cy="7493892"/>
            <a:chOff x="0" y="0"/>
            <a:chExt cx="46666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6667" cy="10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5661" y="7079633"/>
            <a:ext cx="10767896" cy="568914"/>
            <a:chOff x="-37267" y="9350306"/>
            <a:chExt cx="18409938" cy="9726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267" y="9350306"/>
              <a:ext cx="18409938" cy="97267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0EFEFB4-5A04-6D8E-BC68-D6E83A8D3EA7}"/>
              </a:ext>
            </a:extLst>
          </p:cNvPr>
          <p:cNvSpPr txBox="1"/>
          <p:nvPr/>
        </p:nvSpPr>
        <p:spPr>
          <a:xfrm>
            <a:off x="1273065" y="6572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Calibri"/>
              </a:rPr>
              <a:t>구성원 소개</a:t>
            </a:r>
            <a:endParaRPr lang="en-US" altLang="ko-KR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F00269-FAD3-9A8B-7D4F-57AA4F28B0A5}"/>
              </a:ext>
            </a:extLst>
          </p:cNvPr>
          <p:cNvSpPr txBox="1"/>
          <p:nvPr/>
        </p:nvSpPr>
        <p:spPr>
          <a:xfrm>
            <a:off x="1919287" y="1831657"/>
            <a:ext cx="7393631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0"/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조장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박준영 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–  ppt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작성 및 발표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전처리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시각화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모델링</a:t>
            </a:r>
          </a:p>
          <a:p>
            <a:pPr algn="just"/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조원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1: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허지훈 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데이터간 지도시각화 및 상관관계 이용하여 종합안전지수 만들기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one-hot </a:t>
            </a:r>
            <a:r>
              <a:rPr lang="ko-KR" altLang="en-US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인코딩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및</a:t>
            </a:r>
            <a:r>
              <a:rPr lang="ko-KR" altLang="en-US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회귀 모델링 코드 공유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장고 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html </a:t>
            </a:r>
            <a:r>
              <a:rPr lang="ko-KR" altLang="en-US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적용 및 </a:t>
            </a:r>
            <a:r>
              <a:rPr lang="en-US" altLang="ko-KR" sz="16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css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작업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주소변경 등</a:t>
            </a:r>
            <a:endParaRPr lang="en-US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/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조원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2: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이원우 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전처리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시각화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모델링</a:t>
            </a:r>
          </a:p>
          <a:p>
            <a:pPr algn="just" latinLnBrk="0"/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조원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3: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장민준 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전처리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시각화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모델링</a:t>
            </a:r>
          </a:p>
          <a:p>
            <a:pPr algn="just" latinLnBrk="0"/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조원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4: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박창훈 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24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전처리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시각화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모델링</a:t>
            </a:r>
          </a:p>
          <a:p>
            <a:pPr algn="just" latinLnBrk="0"/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공통 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기획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자료 조사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DB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구축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웹서버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front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</a:t>
            </a:r>
          </a:p>
        </p:txBody>
      </p: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BAE0A83A-B272-8735-7BF6-DD368F70DC52}"/>
              </a:ext>
            </a:extLst>
          </p:cNvPr>
          <p:cNvGrpSpPr/>
          <p:nvPr/>
        </p:nvGrpSpPr>
        <p:grpSpPr>
          <a:xfrm>
            <a:off x="1064682" y="1647825"/>
            <a:ext cx="8875822" cy="5032075"/>
            <a:chOff x="1116236" y="5863385"/>
            <a:chExt cx="5534407" cy="5510648"/>
          </a:xfrm>
        </p:grpSpPr>
        <p:pic>
          <p:nvPicPr>
            <p:cNvPr id="9" name="Object 13">
              <a:extLst>
                <a:ext uri="{FF2B5EF4-FFF2-40B4-BE49-F238E27FC236}">
                  <a16:creationId xmlns:a16="http://schemas.microsoft.com/office/drawing/2014/main" id="{72834B2A-AD52-BC7F-6812-EC7DFEB82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236" y="5863385"/>
              <a:ext cx="5534407" cy="551064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1461446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1045</Words>
  <Application>Microsoft Office PowerPoint</Application>
  <PresentationFormat>사용자 지정</PresentationFormat>
  <Paragraphs>203</Paragraphs>
  <Slides>34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Malgun Gothic Semilight</vt:lpstr>
      <vt:lpstr>Arial</vt:lpstr>
      <vt:lpstr>Calibri</vt:lpstr>
      <vt:lpstr>맑은 고딕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gjwlgnsdk@gmail.com</cp:lastModifiedBy>
  <cp:revision>13</cp:revision>
  <dcterms:created xsi:type="dcterms:W3CDTF">2022-11-01T10:04:26Z</dcterms:created>
  <dcterms:modified xsi:type="dcterms:W3CDTF">2022-12-31T05:09:15Z</dcterms:modified>
</cp:coreProperties>
</file>